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97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>
      <p:cViewPr varScale="1">
        <p:scale>
          <a:sx n="64" d="100"/>
          <a:sy n="64" d="100"/>
        </p:scale>
        <p:origin x="800" y="20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9" d="100"/>
          <a:sy n="69" d="100"/>
        </p:scale>
        <p:origin x="24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756B1F-5DC4-7B4B-AC0C-3C69AE0BB2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E8EE39-33EB-0A48-BEF6-70DBB63B6A9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A34903-5067-6C40-B511-E2EDFD1F729E}" type="datetimeFigureOut">
              <a:rPr lang="en-US" smtClean="0"/>
              <a:t>4/24/22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BAF476-3351-214B-A5FE-C512A28FC8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50FC5-4221-D644-96C4-F75AFB508C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A2E19-BAF4-A141-A5F5-01A288F93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1998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F04AC-EC98-484C-A4D7-147E9A674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20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2680" y="11874"/>
            <a:ext cx="20104099" cy="11308556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450248" y="1256506"/>
            <a:ext cx="19203670" cy="0"/>
          </a:xfrm>
          <a:custGeom>
            <a:avLst/>
            <a:gdLst/>
            <a:ahLst/>
            <a:cxnLst/>
            <a:rect l="l" t="t" r="r" b="b"/>
            <a:pathLst>
              <a:path w="19203670">
                <a:moveTo>
                  <a:pt x="0" y="0"/>
                </a:moveTo>
                <a:lnTo>
                  <a:pt x="1920360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68960" y="447685"/>
            <a:ext cx="3552190" cy="5537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591608" y="5666152"/>
            <a:ext cx="18920882" cy="16217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rgbClr val="DCDEE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450248" y="1256506"/>
            <a:ext cx="19203670" cy="0"/>
          </a:xfrm>
          <a:custGeom>
            <a:avLst/>
            <a:gdLst/>
            <a:ahLst/>
            <a:cxnLst/>
            <a:rect l="l" t="t" r="r" b="b"/>
            <a:pathLst>
              <a:path w="19203670">
                <a:moveTo>
                  <a:pt x="0" y="0"/>
                </a:moveTo>
                <a:lnTo>
                  <a:pt x="1920360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 userDrawn="1"/>
        </p:nvPicPr>
        <p:blipFill>
          <a:blip r:embed="rId7" cstate="print"/>
          <a:stretch>
            <a:fillRect/>
          </a:stretch>
        </p:blipFill>
        <p:spPr>
          <a:xfrm>
            <a:off x="-1" y="794"/>
            <a:ext cx="20104099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8960" y="447685"/>
            <a:ext cx="3691890" cy="5537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502332" y="2995474"/>
            <a:ext cx="15099434" cy="34721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0">
                <a:solidFill>
                  <a:srgbClr val="DCDEE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4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12" Type="http://schemas.openxmlformats.org/officeDocument/2006/relationships/image" Target="../media/image4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Relationship Id="rId14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Relationship Id="rId9" Type="http://schemas.openxmlformats.org/officeDocument/2006/relationships/image" Target="../media/image5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Relationship Id="rId9" Type="http://schemas.openxmlformats.org/officeDocument/2006/relationships/image" Target="../media/image6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11" Type="http://schemas.openxmlformats.org/officeDocument/2006/relationships/image" Target="../media/image78.png"/><Relationship Id="rId5" Type="http://schemas.openxmlformats.org/officeDocument/2006/relationships/image" Target="../media/image72.png"/><Relationship Id="rId10" Type="http://schemas.openxmlformats.org/officeDocument/2006/relationships/image" Target="../media/image77.png"/><Relationship Id="rId4" Type="http://schemas.openxmlformats.org/officeDocument/2006/relationships/image" Target="../media/image71.png"/><Relationship Id="rId9" Type="http://schemas.openxmlformats.org/officeDocument/2006/relationships/image" Target="../media/image7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3" Type="http://schemas.openxmlformats.org/officeDocument/2006/relationships/image" Target="../media/image79.png"/><Relationship Id="rId7" Type="http://schemas.openxmlformats.org/officeDocument/2006/relationships/image" Target="../media/image83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11" Type="http://schemas.openxmlformats.org/officeDocument/2006/relationships/image" Target="../media/image87.png"/><Relationship Id="rId5" Type="http://schemas.openxmlformats.org/officeDocument/2006/relationships/image" Target="../media/image81.png"/><Relationship Id="rId10" Type="http://schemas.openxmlformats.org/officeDocument/2006/relationships/image" Target="../media/image86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13" Type="http://schemas.openxmlformats.org/officeDocument/2006/relationships/image" Target="../media/image98.png"/><Relationship Id="rId3" Type="http://schemas.openxmlformats.org/officeDocument/2006/relationships/image" Target="../media/image88.png"/><Relationship Id="rId7" Type="http://schemas.openxmlformats.org/officeDocument/2006/relationships/image" Target="../media/image92.png"/><Relationship Id="rId12" Type="http://schemas.openxmlformats.org/officeDocument/2006/relationships/image" Target="../media/image97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png"/><Relationship Id="rId11" Type="http://schemas.openxmlformats.org/officeDocument/2006/relationships/image" Target="../media/image96.png"/><Relationship Id="rId5" Type="http://schemas.openxmlformats.org/officeDocument/2006/relationships/image" Target="../media/image90.png"/><Relationship Id="rId15" Type="http://schemas.openxmlformats.org/officeDocument/2006/relationships/image" Target="../media/image100.png"/><Relationship Id="rId10" Type="http://schemas.openxmlformats.org/officeDocument/2006/relationships/image" Target="../media/image95.png"/><Relationship Id="rId4" Type="http://schemas.openxmlformats.org/officeDocument/2006/relationships/image" Target="../media/image89.png"/><Relationship Id="rId9" Type="http://schemas.openxmlformats.org/officeDocument/2006/relationships/image" Target="../media/image94.png"/><Relationship Id="rId14" Type="http://schemas.openxmlformats.org/officeDocument/2006/relationships/image" Target="../media/image9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png"/><Relationship Id="rId3" Type="http://schemas.openxmlformats.org/officeDocument/2006/relationships/image" Target="../media/image101.png"/><Relationship Id="rId7" Type="http://schemas.openxmlformats.org/officeDocument/2006/relationships/image" Target="../media/image105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20104404" cy="11308556"/>
            <a:chOff x="0" y="0"/>
            <a:chExt cx="20104404" cy="11308556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528749" y="9062551"/>
              <a:ext cx="18575655" cy="31750"/>
            </a:xfrm>
            <a:custGeom>
              <a:avLst/>
              <a:gdLst/>
              <a:ahLst/>
              <a:cxnLst/>
              <a:rect l="l" t="t" r="r" b="b"/>
              <a:pathLst>
                <a:path w="18575655" h="31750">
                  <a:moveTo>
                    <a:pt x="0" y="0"/>
                  </a:moveTo>
                  <a:lnTo>
                    <a:pt x="18575350" y="0"/>
                  </a:lnTo>
                  <a:lnTo>
                    <a:pt x="18575350" y="31412"/>
                  </a:lnTo>
                  <a:lnTo>
                    <a:pt x="0" y="314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06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390398" y="5827405"/>
            <a:ext cx="10463530" cy="14331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200" spc="185" dirty="0"/>
              <a:t>K8</a:t>
            </a:r>
            <a:r>
              <a:rPr sz="9200" spc="285" dirty="0"/>
              <a:t>s</a:t>
            </a:r>
            <a:r>
              <a:rPr sz="9200" spc="-1080" dirty="0"/>
              <a:t> </a:t>
            </a:r>
            <a:r>
              <a:rPr sz="9200" spc="-335" dirty="0"/>
              <a:t>B</a:t>
            </a:r>
            <a:r>
              <a:rPr sz="9200" spc="-330" dirty="0"/>
              <a:t>a</a:t>
            </a:r>
            <a:r>
              <a:rPr sz="9200" spc="210" dirty="0"/>
              <a:t>sic</a:t>
            </a:r>
            <a:r>
              <a:rPr sz="9200" spc="455" dirty="0"/>
              <a:t>s</a:t>
            </a:r>
            <a:endParaRPr sz="9200" dirty="0"/>
          </a:p>
        </p:txBody>
      </p:sp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71189" y="6177822"/>
            <a:ext cx="5518156" cy="32040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50248" y="1256506"/>
            <a:ext cx="19203670" cy="0"/>
          </a:xfrm>
          <a:custGeom>
            <a:avLst/>
            <a:gdLst/>
            <a:ahLst/>
            <a:cxnLst/>
            <a:rect l="l" t="t" r="r" b="b"/>
            <a:pathLst>
              <a:path w="19203670">
                <a:moveTo>
                  <a:pt x="0" y="0"/>
                </a:moveTo>
                <a:lnTo>
                  <a:pt x="1920360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5266855" cy="53401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60" dirty="0"/>
              <a:t>Cont</a:t>
            </a:r>
            <a:r>
              <a:rPr spc="-170" dirty="0"/>
              <a:t>r</a:t>
            </a:r>
            <a:r>
              <a:rPr spc="-140" dirty="0"/>
              <a:t>o</a:t>
            </a:r>
            <a:r>
              <a:rPr spc="-15" dirty="0"/>
              <a:t>l</a:t>
            </a:r>
            <a:r>
              <a:rPr spc="-480" dirty="0"/>
              <a:t> </a:t>
            </a:r>
            <a:r>
              <a:rPr spc="-140" dirty="0"/>
              <a:t>Pl</a:t>
            </a:r>
            <a:r>
              <a:rPr spc="-155" dirty="0"/>
              <a:t>a</a:t>
            </a:r>
            <a:r>
              <a:rPr spc="-95" dirty="0"/>
              <a:t>ne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449871" y="1724153"/>
            <a:ext cx="19654520" cy="8894445"/>
            <a:chOff x="449871" y="1724153"/>
            <a:chExt cx="19654520" cy="8894445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9871" y="1724153"/>
              <a:ext cx="9979124" cy="8894437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894986" y="3413508"/>
              <a:ext cx="5245913" cy="2523483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161902" y="3423979"/>
              <a:ext cx="4125528" cy="2429245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339846" y="3423979"/>
              <a:ext cx="4764252" cy="2429245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8334519" y="3696222"/>
              <a:ext cx="1769579" cy="2230298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874044" y="3937052"/>
              <a:ext cx="7434328" cy="253395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5339846" y="3957994"/>
              <a:ext cx="3423979" cy="242924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6816241" y="3957994"/>
              <a:ext cx="3141265" cy="2513012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884516" y="4471068"/>
              <a:ext cx="6114997" cy="245018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9874044" y="5549569"/>
              <a:ext cx="9685569" cy="2533954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9884516" y="6083584"/>
              <a:ext cx="9601801" cy="2533954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9905457" y="6628070"/>
              <a:ext cx="5162146" cy="2429245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10841566" y="4409646"/>
            <a:ext cx="8594725" cy="3757295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080">
              <a:lnSpc>
                <a:spcPct val="101600"/>
              </a:lnSpc>
              <a:spcBef>
                <a:spcPts val="45"/>
              </a:spcBef>
            </a:pPr>
            <a:r>
              <a:rPr sz="3450" spc="-204" dirty="0">
                <a:solidFill>
                  <a:srgbClr val="FFFFFF"/>
                </a:solidFill>
                <a:latin typeface="Lucida Sans Unicode"/>
                <a:cs typeface="Lucida Sans Unicode"/>
              </a:rPr>
              <a:t>kube-api-se</a:t>
            </a:r>
            <a:r>
              <a:rPr sz="345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35" dirty="0">
                <a:solidFill>
                  <a:srgbClr val="FFFFFF"/>
                </a:solidFill>
                <a:latin typeface="Lucida Sans Unicode"/>
                <a:cs typeface="Lucida Sans Unicode"/>
              </a:rPr>
              <a:t>v</a:t>
            </a:r>
            <a:r>
              <a:rPr sz="345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450" spc="-15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3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6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12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65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35" dirty="0">
                <a:solidFill>
                  <a:srgbClr val="C3CBDA"/>
                </a:solidFill>
                <a:latin typeface="Lucida Sans Unicode"/>
                <a:cs typeface="Lucida Sans Unicode"/>
              </a:rPr>
              <a:t>v</a:t>
            </a:r>
            <a:r>
              <a:rPr sz="3450" spc="-3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65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C3CBDA"/>
                </a:solidFill>
                <a:latin typeface="Lucida Sans Unicode"/>
                <a:cs typeface="Lucida Sans Unicode"/>
              </a:rPr>
              <a:t>h</a:t>
            </a:r>
            <a:r>
              <a:rPr sz="3450" spc="-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90" dirty="0">
                <a:solidFill>
                  <a:srgbClr val="FFFFFF"/>
                </a:solidFill>
                <a:latin typeface="Lucida Sans Unicode"/>
                <a:cs typeface="Lucida Sans Unicode"/>
              </a:rPr>
              <a:t>K</a:t>
            </a:r>
            <a:r>
              <a:rPr sz="3450" spc="-170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45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b</a:t>
            </a:r>
            <a:r>
              <a:rPr sz="34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450" spc="-229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22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4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450" spc="-160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4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45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4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450" spc="185" dirty="0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sz="3450" spc="-180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,  </a:t>
            </a:r>
            <a:r>
              <a:rPr sz="3450" spc="-70" dirty="0">
                <a:solidFill>
                  <a:srgbClr val="C3CBDA"/>
                </a:solidFill>
                <a:latin typeface="Lucida Sans Unicode"/>
                <a:cs typeface="Lucida Sans Unicode"/>
              </a:rPr>
              <a:t>the 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primary 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interface </a:t>
            </a:r>
            <a:r>
              <a:rPr sz="3450" spc="-105" dirty="0">
                <a:solidFill>
                  <a:srgbClr val="C3CBDA"/>
                </a:solidFill>
                <a:latin typeface="Lucida Sans Unicode"/>
                <a:cs typeface="Lucida Sans Unicode"/>
              </a:rPr>
              <a:t>to </a:t>
            </a:r>
            <a:r>
              <a:rPr sz="3450" spc="-70" dirty="0">
                <a:solidFill>
                  <a:srgbClr val="C3CBDA"/>
                </a:solidFill>
                <a:latin typeface="Lucida Sans Unicode"/>
                <a:cs typeface="Lucida Sans Unicode"/>
              </a:rPr>
              <a:t>the 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control </a:t>
            </a:r>
            <a:r>
              <a:rPr sz="3450" spc="-155" dirty="0">
                <a:solidFill>
                  <a:srgbClr val="C3CBDA"/>
                </a:solidFill>
                <a:latin typeface="Lucida Sans Unicode"/>
                <a:cs typeface="Lucida Sans Unicode"/>
              </a:rPr>
              <a:t>plane 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an</a:t>
            </a:r>
            <a:r>
              <a:rPr sz="3450" spc="-35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C3CBDA"/>
                </a:solidFill>
                <a:latin typeface="Lucida Sans Unicode"/>
                <a:cs typeface="Lucida Sans Unicode"/>
              </a:rPr>
              <a:t>h</a:t>
            </a:r>
            <a:r>
              <a:rPr sz="3450" spc="-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clus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125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00" dirty="0">
                <a:solidFill>
                  <a:srgbClr val="C3CBDA"/>
                </a:solidFill>
                <a:latin typeface="Lucida Sans Unicode"/>
                <a:cs typeface="Lucida Sans Unicode"/>
              </a:rPr>
              <a:t>i</a:t>
            </a:r>
            <a:r>
              <a:rPr sz="3450" spc="-26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4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2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285" dirty="0">
                <a:solidFill>
                  <a:srgbClr val="C3CBDA"/>
                </a:solidFill>
                <a:latin typeface="Lucida Sans Unicode"/>
                <a:cs typeface="Lucida Sans Unicode"/>
              </a:rPr>
              <a:t>l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f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.</a:t>
            </a:r>
            <a:endParaRPr sz="3450">
              <a:latin typeface="Lucida Sans Unicode"/>
              <a:cs typeface="Lucida Sans Unicode"/>
            </a:endParaRPr>
          </a:p>
          <a:p>
            <a:pPr marL="12700" marR="958850" algn="just">
              <a:lnSpc>
                <a:spcPct val="101600"/>
              </a:lnSpc>
              <a:spcBef>
                <a:spcPts val="4205"/>
              </a:spcBef>
            </a:pPr>
            <a:r>
              <a:rPr sz="3450" spc="5" dirty="0">
                <a:solidFill>
                  <a:srgbClr val="C3CBDA"/>
                </a:solidFill>
                <a:latin typeface="Lucida Sans Unicode"/>
                <a:cs typeface="Lucida Sans Unicode"/>
              </a:rPr>
              <a:t>Whe</a:t>
            </a:r>
            <a:r>
              <a:rPr sz="3450" spc="-114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in</a:t>
            </a:r>
            <a:r>
              <a:rPr sz="3450" spc="-22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145" dirty="0">
                <a:solidFill>
                  <a:srgbClr val="C3CBDA"/>
                </a:solidFill>
                <a:latin typeface="Lucida Sans Unicode"/>
                <a:cs typeface="Lucida Sans Unicode"/>
              </a:rPr>
              <a:t>ractin</a:t>
            </a:r>
            <a:r>
              <a:rPr sz="3450" spc="-55" dirty="0">
                <a:solidFill>
                  <a:srgbClr val="C3CBDA"/>
                </a:solidFill>
                <a:latin typeface="Lucida Sans Unicode"/>
                <a:cs typeface="Lucida Sans Unicode"/>
              </a:rPr>
              <a:t>g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25" dirty="0">
                <a:solidFill>
                  <a:srgbClr val="C3CBDA"/>
                </a:solidFill>
                <a:latin typeface="Lucida Sans Unicode"/>
                <a:cs typeface="Lucida Sans Unicode"/>
              </a:rPr>
              <a:t>wi</a:t>
            </a:r>
            <a:r>
              <a:rPr sz="3450" spc="-8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95" dirty="0">
                <a:solidFill>
                  <a:srgbClr val="C3CBDA"/>
                </a:solidFill>
                <a:latin typeface="Lucida Sans Unicode"/>
                <a:cs typeface="Lucida Sans Unicode"/>
              </a:rPr>
              <a:t>h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50" dirty="0">
                <a:solidFill>
                  <a:srgbClr val="C3CBDA"/>
                </a:solidFill>
                <a:latin typeface="Lucida Sans Unicode"/>
                <a:cs typeface="Lucida Sans Unicode"/>
              </a:rPr>
              <a:t>y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ou</a:t>
            </a:r>
            <a:r>
              <a:rPr sz="3450" spc="-8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K</a:t>
            </a:r>
            <a:r>
              <a:rPr sz="3450" spc="-125" dirty="0">
                <a:solidFill>
                  <a:srgbClr val="C3CBDA"/>
                </a:solidFill>
                <a:latin typeface="Lucida Sans Unicode"/>
                <a:cs typeface="Lucida Sans Unicode"/>
              </a:rPr>
              <a:t>ube</a:t>
            </a:r>
            <a:r>
              <a:rPr sz="3450" spc="-155" dirty="0">
                <a:solidFill>
                  <a:srgbClr val="C3CBDA"/>
                </a:solidFill>
                <a:latin typeface="Lucida Sans Unicode"/>
                <a:cs typeface="Lucida Sans Unicode"/>
              </a:rPr>
              <a:t>rne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35" dirty="0">
                <a:solidFill>
                  <a:srgbClr val="C3CBDA"/>
                </a:solidFill>
                <a:latin typeface="Lucida Sans Unicode"/>
                <a:cs typeface="Lucida Sans Unicode"/>
              </a:rPr>
              <a:t>s  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cluster,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14" dirty="0">
                <a:solidFill>
                  <a:srgbClr val="C3CBDA"/>
                </a:solidFill>
                <a:latin typeface="Lucida Sans Unicode"/>
                <a:cs typeface="Lucida Sans Unicode"/>
              </a:rPr>
              <a:t>you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75" dirty="0">
                <a:solidFill>
                  <a:srgbClr val="C3CBDA"/>
                </a:solidFill>
                <a:latin typeface="Lucida Sans Unicode"/>
                <a:cs typeface="Lucida Sans Unicode"/>
              </a:rPr>
              <a:t>will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usually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95" dirty="0">
                <a:solidFill>
                  <a:srgbClr val="C3CBDA"/>
                </a:solidFill>
                <a:latin typeface="Lucida Sans Unicode"/>
                <a:cs typeface="Lucida Sans Unicode"/>
              </a:rPr>
              <a:t>do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60" dirty="0">
                <a:solidFill>
                  <a:srgbClr val="C3CBDA"/>
                </a:solidFill>
                <a:latin typeface="Lucida Sans Unicode"/>
                <a:cs typeface="Lucida Sans Unicode"/>
              </a:rPr>
              <a:t>so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70" dirty="0">
                <a:solidFill>
                  <a:srgbClr val="C3CBDA"/>
                </a:solidFill>
                <a:latin typeface="Lucida Sans Unicode"/>
                <a:cs typeface="Lucida Sans Unicode"/>
              </a:rPr>
              <a:t>using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5" dirty="0">
                <a:solidFill>
                  <a:srgbClr val="C3CBDA"/>
                </a:solidFill>
                <a:latin typeface="Lucida Sans Unicode"/>
                <a:cs typeface="Lucida Sans Unicode"/>
              </a:rPr>
              <a:t>the </a:t>
            </a:r>
            <a:r>
              <a:rPr sz="3450" spc="-108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90" dirty="0">
                <a:solidFill>
                  <a:srgbClr val="C3CBDA"/>
                </a:solidFill>
                <a:latin typeface="Lucida Sans Unicode"/>
                <a:cs typeface="Lucida Sans Unicode"/>
              </a:rPr>
              <a:t>K</a:t>
            </a:r>
            <a:r>
              <a:rPr sz="3450" spc="-170" dirty="0">
                <a:solidFill>
                  <a:srgbClr val="C3CBDA"/>
                </a:solidFill>
                <a:latin typeface="Lucida Sans Unicode"/>
                <a:cs typeface="Lucida Sans Unicode"/>
              </a:rPr>
              <a:t>u</a:t>
            </a:r>
            <a:r>
              <a:rPr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b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229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5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45" dirty="0">
                <a:solidFill>
                  <a:srgbClr val="C3CBDA"/>
                </a:solidFill>
                <a:latin typeface="Lucida Sans Unicode"/>
                <a:cs typeface="Lucida Sans Unicode"/>
              </a:rPr>
              <a:t>A</a:t>
            </a:r>
            <a:r>
              <a:rPr sz="3450" spc="185" dirty="0">
                <a:solidFill>
                  <a:srgbClr val="C3CBDA"/>
                </a:solidFill>
                <a:latin typeface="Lucida Sans Unicode"/>
                <a:cs typeface="Lucida Sans Unicode"/>
              </a:rPr>
              <a:t>P</a:t>
            </a:r>
            <a:r>
              <a:rPr sz="3450" spc="-185" dirty="0">
                <a:solidFill>
                  <a:srgbClr val="C3CBDA"/>
                </a:solidFill>
                <a:latin typeface="Lucida Sans Unicode"/>
                <a:cs typeface="Lucida Sans Unicode"/>
              </a:rPr>
              <a:t>I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.</a:t>
            </a:r>
            <a:endParaRPr sz="34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50248" y="1256506"/>
            <a:ext cx="19203670" cy="0"/>
          </a:xfrm>
          <a:custGeom>
            <a:avLst/>
            <a:gdLst/>
            <a:ahLst/>
            <a:cxnLst/>
            <a:rect l="l" t="t" r="r" b="b"/>
            <a:pathLst>
              <a:path w="19203670">
                <a:moveTo>
                  <a:pt x="0" y="0"/>
                </a:moveTo>
                <a:lnTo>
                  <a:pt x="1920360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5266855" cy="53401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60" dirty="0"/>
              <a:t>Cont</a:t>
            </a:r>
            <a:r>
              <a:rPr spc="-170" dirty="0"/>
              <a:t>r</a:t>
            </a:r>
            <a:r>
              <a:rPr spc="-140" dirty="0"/>
              <a:t>o</a:t>
            </a:r>
            <a:r>
              <a:rPr spc="-15" dirty="0"/>
              <a:t>l</a:t>
            </a:r>
            <a:r>
              <a:rPr spc="-480" dirty="0"/>
              <a:t> </a:t>
            </a:r>
            <a:r>
              <a:rPr spc="-140" dirty="0"/>
              <a:t>Pl</a:t>
            </a:r>
            <a:r>
              <a:rPr spc="-155" dirty="0"/>
              <a:t>a</a:t>
            </a:r>
            <a:r>
              <a:rPr spc="-95" dirty="0"/>
              <a:t>ne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449871" y="1724153"/>
            <a:ext cx="19654520" cy="9291320"/>
            <a:chOff x="449871" y="1724153"/>
            <a:chExt cx="19654520" cy="9291320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9871" y="1724153"/>
              <a:ext cx="9979124" cy="8894437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905457" y="6984080"/>
              <a:ext cx="2931847" cy="2429245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879249" y="6963138"/>
              <a:ext cx="8429062" cy="2450187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905457" y="7507625"/>
              <a:ext cx="9099199" cy="2533954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884516" y="8031169"/>
              <a:ext cx="10219584" cy="2544425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884516" y="8565184"/>
              <a:ext cx="5821812" cy="2450187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0841566" y="7969746"/>
            <a:ext cx="8630285" cy="2155190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080">
              <a:lnSpc>
                <a:spcPct val="101600"/>
              </a:lnSpc>
              <a:spcBef>
                <a:spcPts val="45"/>
              </a:spcBef>
            </a:pPr>
            <a:r>
              <a:rPr sz="345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450" spc="-60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450" spc="-45" dirty="0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sz="345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3450" spc="-3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i</a:t>
            </a:r>
            <a:r>
              <a:rPr sz="3450" spc="-8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C3CBDA"/>
                </a:solidFill>
                <a:latin typeface="Lucida Sans Unicode"/>
                <a:cs typeface="Lucida Sans Unicode"/>
              </a:rPr>
              <a:t>h</a:t>
            </a:r>
            <a:r>
              <a:rPr sz="3450" spc="-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b</a:t>
            </a:r>
            <a:r>
              <a:rPr sz="3450" spc="-80" dirty="0">
                <a:solidFill>
                  <a:srgbClr val="C3CBDA"/>
                </a:solidFill>
                <a:latin typeface="Lucida Sans Unicode"/>
                <a:cs typeface="Lucida Sans Unicode"/>
              </a:rPr>
              <a:t>ac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k</a:t>
            </a:r>
            <a:r>
              <a:rPr sz="3450" spc="-120" dirty="0">
                <a:solidFill>
                  <a:srgbClr val="C3CBDA"/>
                </a:solidFill>
                <a:latin typeface="Lucida Sans Unicode"/>
                <a:cs typeface="Lucida Sans Unicode"/>
              </a:rPr>
              <a:t>en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a</a:t>
            </a:r>
            <a:r>
              <a:rPr sz="3450" spc="-10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45" dirty="0">
                <a:solidFill>
                  <a:srgbClr val="C3CBDA"/>
                </a:solidFill>
                <a:latin typeface="Lucida Sans Unicode"/>
                <a:cs typeface="Lucida Sans Unicode"/>
              </a:rPr>
              <a:t>a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6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to</a:t>
            </a:r>
            <a:r>
              <a:rPr sz="3450" spc="-29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9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04" dirty="0">
                <a:solidFill>
                  <a:srgbClr val="C3CBDA"/>
                </a:solidFill>
                <a:latin typeface="Lucida Sans Unicode"/>
                <a:cs typeface="Lucida Sans Unicode"/>
              </a:rPr>
              <a:t>f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125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C3CBDA"/>
                </a:solidFill>
                <a:latin typeface="Lucida Sans Unicode"/>
                <a:cs typeface="Lucida Sans Unicode"/>
              </a:rPr>
              <a:t>he  </a:t>
            </a:r>
            <a:r>
              <a:rPr sz="3450" spc="-290" dirty="0">
                <a:solidFill>
                  <a:srgbClr val="C3CBDA"/>
                </a:solidFill>
                <a:latin typeface="Lucida Sans Unicode"/>
                <a:cs typeface="Lucida Sans Unicode"/>
              </a:rPr>
              <a:t>K</a:t>
            </a:r>
            <a:r>
              <a:rPr sz="3450" spc="-170" dirty="0">
                <a:solidFill>
                  <a:srgbClr val="C3CBDA"/>
                </a:solidFill>
                <a:latin typeface="Lucida Sans Unicode"/>
                <a:cs typeface="Lucida Sans Unicode"/>
              </a:rPr>
              <a:t>u</a:t>
            </a:r>
            <a:r>
              <a:rPr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b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229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5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55" dirty="0">
                <a:solidFill>
                  <a:srgbClr val="C3CBDA"/>
                </a:solidFill>
                <a:latin typeface="Lucida Sans Unicode"/>
                <a:cs typeface="Lucida Sans Unicode"/>
              </a:rPr>
              <a:t>c</a:t>
            </a:r>
            <a:r>
              <a:rPr sz="3450" spc="-285" dirty="0">
                <a:solidFill>
                  <a:srgbClr val="C3CBDA"/>
                </a:solidFill>
                <a:latin typeface="Lucida Sans Unicode"/>
                <a:cs typeface="Lucida Sans Unicode"/>
              </a:rPr>
              <a:t>l</a:t>
            </a:r>
            <a:r>
              <a:rPr sz="3450" spc="-235" dirty="0">
                <a:solidFill>
                  <a:srgbClr val="C3CBDA"/>
                </a:solidFill>
                <a:latin typeface="Lucida Sans Unicode"/>
                <a:cs typeface="Lucida Sans Unicode"/>
              </a:rPr>
              <a:t>u</a:t>
            </a:r>
            <a:r>
              <a:rPr sz="3450" spc="-55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445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.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85" dirty="0">
                <a:solidFill>
                  <a:srgbClr val="C3CBDA"/>
                </a:solidFill>
                <a:latin typeface="Lucida Sans Unicode"/>
                <a:cs typeface="Lucida Sans Unicode"/>
              </a:rPr>
              <a:t>I</a:t>
            </a:r>
            <a:r>
              <a:rPr sz="3450" spc="-3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75" dirty="0">
                <a:solidFill>
                  <a:srgbClr val="C3CBDA"/>
                </a:solidFill>
                <a:latin typeface="Lucida Sans Unicode"/>
                <a:cs typeface="Lucida Sans Unicode"/>
              </a:rPr>
              <a:t>p</a:t>
            </a:r>
            <a:r>
              <a:rPr sz="3450" spc="-29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229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35" dirty="0">
                <a:solidFill>
                  <a:srgbClr val="C3CBDA"/>
                </a:solidFill>
                <a:latin typeface="Lucida Sans Unicode"/>
                <a:cs typeface="Lucida Sans Unicode"/>
              </a:rPr>
              <a:t>v</a:t>
            </a:r>
            <a:r>
              <a:rPr sz="3450" spc="-285" dirty="0">
                <a:solidFill>
                  <a:srgbClr val="C3CBDA"/>
                </a:solidFill>
                <a:latin typeface="Lucida Sans Unicode"/>
                <a:cs typeface="Lucida Sans Unicode"/>
              </a:rPr>
              <a:t>i</a:t>
            </a:r>
            <a:r>
              <a:rPr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5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00" dirty="0">
                <a:solidFill>
                  <a:srgbClr val="C3CBDA"/>
                </a:solidFill>
                <a:latin typeface="Lucida Sans Unicode"/>
                <a:cs typeface="Lucida Sans Unicode"/>
              </a:rPr>
              <a:t>h</a:t>
            </a:r>
            <a:r>
              <a:rPr sz="3450" spc="-285" dirty="0">
                <a:solidFill>
                  <a:srgbClr val="C3CBDA"/>
                </a:solidFill>
                <a:latin typeface="Lucida Sans Unicode"/>
                <a:cs typeface="Lucida Sans Unicode"/>
              </a:rPr>
              <a:t>i</a:t>
            </a:r>
            <a:r>
              <a:rPr sz="3450" spc="-155" dirty="0">
                <a:solidFill>
                  <a:srgbClr val="C3CBDA"/>
                </a:solidFill>
                <a:latin typeface="Lucida Sans Unicode"/>
                <a:cs typeface="Lucida Sans Unicode"/>
              </a:rPr>
              <a:t>g</a:t>
            </a:r>
            <a:r>
              <a:rPr sz="3450" spc="-200" dirty="0">
                <a:solidFill>
                  <a:srgbClr val="C3CBDA"/>
                </a:solidFill>
                <a:latin typeface="Lucida Sans Unicode"/>
                <a:cs typeface="Lucida Sans Unicode"/>
              </a:rPr>
              <a:t>h</a:t>
            </a:r>
            <a:r>
              <a:rPr sz="3450" spc="-285" dirty="0">
                <a:solidFill>
                  <a:srgbClr val="C3CBDA"/>
                </a:solidFill>
                <a:latin typeface="Lucida Sans Unicode"/>
                <a:cs typeface="Lucida Sans Unicode"/>
              </a:rPr>
              <a:t>-  </a:t>
            </a:r>
            <a:r>
              <a:rPr sz="3450" spc="-155" dirty="0">
                <a:solidFill>
                  <a:srgbClr val="C3CBDA"/>
                </a:solidFill>
                <a:latin typeface="Lucida Sans Unicode"/>
                <a:cs typeface="Lucida Sans Unicode"/>
              </a:rPr>
              <a:t>availability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5" dirty="0">
                <a:solidFill>
                  <a:srgbClr val="C3CBDA"/>
                </a:solidFill>
                <a:latin typeface="Lucida Sans Unicode"/>
                <a:cs typeface="Lucida Sans Unicode"/>
              </a:rPr>
              <a:t>storage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for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75" dirty="0">
                <a:solidFill>
                  <a:srgbClr val="C3CBDA"/>
                </a:solidFill>
                <a:latin typeface="Lucida Sans Unicode"/>
                <a:cs typeface="Lucida Sans Unicode"/>
              </a:rPr>
              <a:t>all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70" dirty="0">
                <a:solidFill>
                  <a:srgbClr val="C3CBDA"/>
                </a:solidFill>
                <a:latin typeface="Lucida Sans Unicode"/>
                <a:cs typeface="Lucida Sans Unicode"/>
              </a:rPr>
              <a:t>data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relating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5" dirty="0">
                <a:solidFill>
                  <a:srgbClr val="C3CBDA"/>
                </a:solidFill>
                <a:latin typeface="Lucida Sans Unicode"/>
                <a:cs typeface="Lucida Sans Unicode"/>
              </a:rPr>
              <a:t>to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70" dirty="0">
                <a:solidFill>
                  <a:srgbClr val="C3CBDA"/>
                </a:solidFill>
                <a:latin typeface="Lucida Sans Unicode"/>
                <a:cs typeface="Lucida Sans Unicode"/>
              </a:rPr>
              <a:t>the </a:t>
            </a:r>
            <a:r>
              <a:rPr sz="3450" spc="-107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sta</a:t>
            </a:r>
            <a:r>
              <a:rPr sz="3450" spc="-12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9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55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30" dirty="0">
                <a:solidFill>
                  <a:srgbClr val="C3CBDA"/>
                </a:solidFill>
                <a:latin typeface="Lucida Sans Unicode"/>
                <a:cs typeface="Lucida Sans Unicode"/>
              </a:rPr>
              <a:t>f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C3CBDA"/>
                </a:solidFill>
                <a:latin typeface="Lucida Sans Unicode"/>
                <a:cs typeface="Lucida Sans Unicode"/>
              </a:rPr>
              <a:t>h</a:t>
            </a:r>
            <a:r>
              <a:rPr sz="3450" spc="-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60" dirty="0">
                <a:solidFill>
                  <a:srgbClr val="C3CBDA"/>
                </a:solidFill>
                <a:latin typeface="Lucida Sans Unicode"/>
                <a:cs typeface="Lucida Sans Unicode"/>
              </a:rPr>
              <a:t>c</a:t>
            </a:r>
            <a:r>
              <a:rPr sz="3450" spc="-285" dirty="0">
                <a:solidFill>
                  <a:srgbClr val="C3CBDA"/>
                </a:solidFill>
                <a:latin typeface="Lucida Sans Unicode"/>
                <a:cs typeface="Lucida Sans Unicode"/>
              </a:rPr>
              <a:t>l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us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45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.</a:t>
            </a:r>
            <a:endParaRPr sz="34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5266855" cy="534015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468960" y="447685"/>
            <a:ext cx="3691890" cy="553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450" b="1" spc="30" dirty="0">
                <a:solidFill>
                  <a:srgbClr val="FFFFFF"/>
                </a:solidFill>
                <a:latin typeface="Tahoma"/>
                <a:cs typeface="Tahoma"/>
              </a:rPr>
              <a:t>K8</a:t>
            </a:r>
            <a:r>
              <a:rPr sz="3450" b="1" spc="105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3450" b="1" spc="-4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450" b="1" spc="-60" dirty="0">
                <a:solidFill>
                  <a:srgbClr val="FFFFFF"/>
                </a:solidFill>
                <a:latin typeface="Tahoma"/>
                <a:cs typeface="Tahoma"/>
              </a:rPr>
              <a:t>Cont</a:t>
            </a:r>
            <a:r>
              <a:rPr sz="3450" b="1" spc="-17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3450" b="1" spc="-14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3450" b="1" spc="-1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3450" b="1" spc="-4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450" b="1" spc="-140" dirty="0">
                <a:solidFill>
                  <a:srgbClr val="FFFFFF"/>
                </a:solidFill>
                <a:latin typeface="Tahoma"/>
                <a:cs typeface="Tahoma"/>
              </a:rPr>
              <a:t>Pl</a:t>
            </a:r>
            <a:r>
              <a:rPr sz="3450" b="1" spc="-15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450" b="1" spc="-95" dirty="0">
                <a:solidFill>
                  <a:srgbClr val="FFFFFF"/>
                </a:solidFill>
                <a:latin typeface="Tahoma"/>
                <a:cs typeface="Tahoma"/>
              </a:rPr>
              <a:t>ne</a:t>
            </a:r>
            <a:endParaRPr sz="345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449871" y="1724153"/>
            <a:ext cx="19654520" cy="8894445"/>
            <a:chOff x="449871" y="1724153"/>
            <a:chExt cx="19654520" cy="889444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9871" y="1724153"/>
              <a:ext cx="9979124" cy="8894437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894986" y="4680485"/>
              <a:ext cx="5162146" cy="2429245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088606" y="4680485"/>
              <a:ext cx="3612455" cy="2429245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732536" y="4670014"/>
              <a:ext cx="4188354" cy="253395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858126" y="4680485"/>
              <a:ext cx="2931847" cy="2502541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894986" y="5193559"/>
              <a:ext cx="10209113" cy="2544425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884516" y="5738045"/>
              <a:ext cx="8785072" cy="2439716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10841566" y="5666152"/>
            <a:ext cx="8670925" cy="1621790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080">
              <a:lnSpc>
                <a:spcPct val="101600"/>
              </a:lnSpc>
              <a:spcBef>
                <a:spcPts val="45"/>
              </a:spcBef>
            </a:pPr>
            <a:r>
              <a:rPr sz="3450" spc="-160" dirty="0">
                <a:solidFill>
                  <a:srgbClr val="FFFFFF"/>
                </a:solidFill>
                <a:latin typeface="Lucida Sans Unicode"/>
                <a:cs typeface="Lucida Sans Unicode"/>
              </a:rPr>
              <a:t>kube-schedule</a:t>
            </a:r>
            <a:r>
              <a:rPr sz="345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3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55" dirty="0">
                <a:solidFill>
                  <a:srgbClr val="C3CBDA"/>
                </a:solidFill>
                <a:latin typeface="Lucida Sans Unicode"/>
                <a:cs typeface="Lucida Sans Unicode"/>
              </a:rPr>
              <a:t>han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-114" dirty="0">
                <a:solidFill>
                  <a:srgbClr val="C3CBDA"/>
                </a:solidFill>
                <a:latin typeface="Lucida Sans Unicode"/>
                <a:cs typeface="Lucida Sans Unicode"/>
              </a:rPr>
              <a:t>le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dirty="0">
                <a:solidFill>
                  <a:srgbClr val="FFFFFF"/>
                </a:solidFill>
                <a:latin typeface="Lucida Sans Unicode"/>
                <a:cs typeface="Lucida Sans Unicode"/>
              </a:rPr>
              <a:t>sc</a:t>
            </a:r>
            <a:r>
              <a:rPr sz="345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he</a:t>
            </a:r>
            <a:r>
              <a:rPr sz="3450" spc="-215" dirty="0">
                <a:solidFill>
                  <a:srgbClr val="FFFFFF"/>
                </a:solidFill>
                <a:latin typeface="Lucida Sans Unicode"/>
                <a:cs typeface="Lucida Sans Unicode"/>
              </a:rPr>
              <a:t>dul</a:t>
            </a:r>
            <a:r>
              <a:rPr sz="3450" spc="-285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3450" spc="-22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45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r>
              <a:rPr sz="3450" spc="-125" dirty="0">
                <a:solidFill>
                  <a:srgbClr val="C3CBDA"/>
                </a:solidFill>
                <a:latin typeface="Lucida Sans Unicode"/>
                <a:cs typeface="Lucida Sans Unicode"/>
              </a:rPr>
              <a:t>,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C3CBDA"/>
                </a:solidFill>
                <a:latin typeface="Lucida Sans Unicode"/>
                <a:cs typeface="Lucida Sans Unicode"/>
              </a:rPr>
              <a:t>he  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p</a:t>
            </a:r>
            <a:r>
              <a:rPr sz="3450" spc="-24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dirty="0">
                <a:solidFill>
                  <a:srgbClr val="C3CBDA"/>
                </a:solidFill>
                <a:latin typeface="Lucida Sans Unicode"/>
                <a:cs typeface="Lucida Sans Unicode"/>
              </a:rPr>
              <a:t>ce</a:t>
            </a:r>
            <a:r>
              <a:rPr sz="3450" spc="-1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5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f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55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75" dirty="0">
                <a:solidFill>
                  <a:srgbClr val="C3CBDA"/>
                </a:solidFill>
                <a:latin typeface="Lucida Sans Unicode"/>
                <a:cs typeface="Lucida Sans Unicode"/>
              </a:rPr>
              <a:t>elec</a:t>
            </a:r>
            <a:r>
              <a:rPr sz="3450" spc="-9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04" dirty="0">
                <a:solidFill>
                  <a:srgbClr val="C3CBDA"/>
                </a:solidFill>
                <a:latin typeface="Lucida Sans Unicode"/>
                <a:cs typeface="Lucida Sans Unicode"/>
              </a:rPr>
              <a:t>in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g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65" dirty="0">
                <a:solidFill>
                  <a:srgbClr val="C3CBDA"/>
                </a:solidFill>
                <a:latin typeface="Lucida Sans Unicode"/>
                <a:cs typeface="Lucida Sans Unicode"/>
              </a:rPr>
              <a:t>a</a:t>
            </a:r>
            <a:r>
              <a:rPr sz="3450" spc="-114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a</a:t>
            </a:r>
            <a:r>
              <a:rPr sz="3450" spc="-25" dirty="0">
                <a:solidFill>
                  <a:srgbClr val="C3CBDA"/>
                </a:solidFill>
                <a:latin typeface="Lucida Sans Unicode"/>
                <a:cs typeface="Lucida Sans Unicode"/>
              </a:rPr>
              <a:t>v</a:t>
            </a:r>
            <a:r>
              <a:rPr sz="3450" spc="-65" dirty="0">
                <a:solidFill>
                  <a:srgbClr val="C3CBDA"/>
                </a:solidFill>
                <a:latin typeface="Lucida Sans Unicode"/>
                <a:cs typeface="Lucida Sans Unicode"/>
              </a:rPr>
              <a:t>a</a:t>
            </a:r>
            <a:r>
              <a:rPr sz="3450" spc="-185" dirty="0">
                <a:solidFill>
                  <a:srgbClr val="C3CBDA"/>
                </a:solidFill>
                <a:latin typeface="Lucida Sans Unicode"/>
                <a:cs typeface="Lucida Sans Unicode"/>
              </a:rPr>
              <a:t>il</a:t>
            </a:r>
            <a:r>
              <a:rPr sz="3450" spc="-260" dirty="0">
                <a:solidFill>
                  <a:srgbClr val="C3CBDA"/>
                </a:solidFill>
                <a:latin typeface="Lucida Sans Unicode"/>
                <a:cs typeface="Lucida Sans Unicode"/>
              </a:rPr>
              <a:t>a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bl</a:t>
            </a:r>
            <a:r>
              <a:rPr sz="3450" spc="-5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90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195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9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00" dirty="0">
                <a:solidFill>
                  <a:srgbClr val="C3CBDA"/>
                </a:solidFill>
                <a:latin typeface="Lucida Sans Unicode"/>
                <a:cs typeface="Lucida Sans Unicode"/>
              </a:rPr>
              <a:t>in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04" dirty="0">
                <a:solidFill>
                  <a:srgbClr val="C3CBDA"/>
                </a:solidFill>
                <a:latin typeface="Lucida Sans Unicode"/>
                <a:cs typeface="Lucida Sans Unicode"/>
              </a:rPr>
              <a:t>h</a:t>
            </a:r>
            <a:r>
              <a:rPr sz="3450" spc="65" dirty="0">
                <a:solidFill>
                  <a:srgbClr val="C3CBDA"/>
                </a:solidFill>
                <a:latin typeface="Lucida Sans Unicode"/>
                <a:cs typeface="Lucida Sans Unicode"/>
              </a:rPr>
              <a:t>e  </a:t>
            </a:r>
            <a:r>
              <a:rPr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clu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114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50" dirty="0">
                <a:solidFill>
                  <a:srgbClr val="C3CBDA"/>
                </a:solidFill>
                <a:latin typeface="Lucida Sans Unicode"/>
                <a:cs typeface="Lucida Sans Unicode"/>
              </a:rPr>
              <a:t>w</a:t>
            </a:r>
            <a:r>
              <a:rPr sz="3450" spc="-155" dirty="0">
                <a:solidFill>
                  <a:srgbClr val="C3CBDA"/>
                </a:solidFill>
                <a:latin typeface="Lucida Sans Unicode"/>
                <a:cs typeface="Lucida Sans Unicode"/>
              </a:rPr>
              <a:t>hic</a:t>
            </a:r>
            <a:r>
              <a:rPr sz="3450" spc="-65" dirty="0">
                <a:solidFill>
                  <a:srgbClr val="C3CBDA"/>
                </a:solidFill>
                <a:latin typeface="Lucida Sans Unicode"/>
                <a:cs typeface="Lucida Sans Unicode"/>
              </a:rPr>
              <a:t>h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55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ru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55" dirty="0">
                <a:solidFill>
                  <a:srgbClr val="C3CBDA"/>
                </a:solidFill>
                <a:latin typeface="Lucida Sans Unicode"/>
                <a:cs typeface="Lucida Sans Unicode"/>
              </a:rPr>
              <a:t>c</a:t>
            </a:r>
            <a:r>
              <a:rPr sz="3450" spc="-50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200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45" dirty="0">
                <a:solidFill>
                  <a:srgbClr val="C3CBDA"/>
                </a:solidFill>
                <a:latin typeface="Lucida Sans Unicode"/>
                <a:cs typeface="Lucida Sans Unicode"/>
              </a:rPr>
              <a:t>ainer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.</a:t>
            </a:r>
            <a:endParaRPr sz="34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50248" y="1256506"/>
            <a:ext cx="19203670" cy="0"/>
          </a:xfrm>
          <a:custGeom>
            <a:avLst/>
            <a:gdLst/>
            <a:ahLst/>
            <a:cxnLst/>
            <a:rect l="l" t="t" r="r" b="b"/>
            <a:pathLst>
              <a:path w="19203670">
                <a:moveTo>
                  <a:pt x="0" y="0"/>
                </a:moveTo>
                <a:lnTo>
                  <a:pt x="1920360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5266855" cy="53401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60" dirty="0"/>
              <a:t>Cont</a:t>
            </a:r>
            <a:r>
              <a:rPr spc="-170" dirty="0"/>
              <a:t>r</a:t>
            </a:r>
            <a:r>
              <a:rPr spc="-140" dirty="0"/>
              <a:t>o</a:t>
            </a:r>
            <a:r>
              <a:rPr spc="-15" dirty="0"/>
              <a:t>l</a:t>
            </a:r>
            <a:r>
              <a:rPr spc="-480" dirty="0"/>
              <a:t> </a:t>
            </a:r>
            <a:r>
              <a:rPr spc="-140" dirty="0"/>
              <a:t>Pl</a:t>
            </a:r>
            <a:r>
              <a:rPr spc="-155" dirty="0"/>
              <a:t>a</a:t>
            </a:r>
            <a:r>
              <a:rPr spc="-95" dirty="0"/>
              <a:t>ne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449871" y="1724153"/>
            <a:ext cx="19654520" cy="8894445"/>
            <a:chOff x="449871" y="1724153"/>
            <a:chExt cx="19654520" cy="8894445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9871" y="1724153"/>
              <a:ext cx="9979124" cy="8894437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894986" y="1853346"/>
              <a:ext cx="6984080" cy="2523483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910541" y="1832404"/>
              <a:ext cx="5193559" cy="2450187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894986" y="2376891"/>
              <a:ext cx="10209113" cy="2533954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884516" y="2900435"/>
              <a:ext cx="9633214" cy="2533954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884516" y="3444921"/>
              <a:ext cx="9015432" cy="2439716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905457" y="3989407"/>
              <a:ext cx="5800870" cy="2429245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10841566" y="2839013"/>
            <a:ext cx="8802370" cy="2689225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080">
              <a:lnSpc>
                <a:spcPct val="101600"/>
              </a:lnSpc>
              <a:spcBef>
                <a:spcPts val="45"/>
              </a:spcBef>
            </a:pPr>
            <a:r>
              <a:rPr sz="3450" spc="-195" dirty="0">
                <a:solidFill>
                  <a:srgbClr val="FFFFFF"/>
                </a:solidFill>
                <a:latin typeface="Lucida Sans Unicode"/>
                <a:cs typeface="Lucida Sans Unicode"/>
              </a:rPr>
              <a:t>kube-controller-manager</a:t>
            </a:r>
            <a:r>
              <a:rPr sz="3450" spc="-3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runs</a:t>
            </a:r>
            <a:r>
              <a:rPr sz="3450" spc="-32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45" dirty="0">
                <a:solidFill>
                  <a:srgbClr val="C3CBDA"/>
                </a:solidFill>
                <a:latin typeface="Lucida Sans Unicode"/>
                <a:cs typeface="Lucida Sans Unicode"/>
              </a:rPr>
              <a:t>a</a:t>
            </a:r>
            <a:r>
              <a:rPr sz="3450" spc="-31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collection</a:t>
            </a:r>
            <a:r>
              <a:rPr sz="3450" spc="-32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90" dirty="0">
                <a:solidFill>
                  <a:srgbClr val="C3CBDA"/>
                </a:solidFill>
                <a:latin typeface="Lucida Sans Unicode"/>
                <a:cs typeface="Lucida Sans Unicode"/>
              </a:rPr>
              <a:t>of </a:t>
            </a:r>
            <a:r>
              <a:rPr sz="3450" spc="-108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04" dirty="0">
                <a:solidFill>
                  <a:srgbClr val="C3CBDA"/>
                </a:solidFill>
                <a:latin typeface="Lucida Sans Unicode"/>
                <a:cs typeface="Lucida Sans Unicode"/>
              </a:rPr>
              <a:t>multiple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controller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80" dirty="0">
                <a:solidFill>
                  <a:srgbClr val="C3CBDA"/>
                </a:solidFill>
                <a:latin typeface="Lucida Sans Unicode"/>
                <a:cs typeface="Lucida Sans Unicode"/>
              </a:rPr>
              <a:t>utilities</a:t>
            </a:r>
            <a:r>
              <a:rPr sz="3450" spc="-32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00" dirty="0">
                <a:solidFill>
                  <a:srgbClr val="C3CBDA"/>
                </a:solidFill>
                <a:latin typeface="Lucida Sans Unicode"/>
                <a:cs typeface="Lucida Sans Unicode"/>
              </a:rPr>
              <a:t>in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45" dirty="0">
                <a:solidFill>
                  <a:srgbClr val="C3CBDA"/>
                </a:solidFill>
                <a:latin typeface="Lucida Sans Unicode"/>
                <a:cs typeface="Lucida Sans Unicode"/>
              </a:rPr>
              <a:t>a</a:t>
            </a:r>
            <a:r>
              <a:rPr sz="3450" spc="-32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single</a:t>
            </a:r>
            <a:r>
              <a:rPr sz="3450" spc="-32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5" dirty="0">
                <a:solidFill>
                  <a:srgbClr val="C3CBDA"/>
                </a:solidFill>
                <a:latin typeface="Lucida Sans Unicode"/>
                <a:cs typeface="Lucida Sans Unicode"/>
              </a:rPr>
              <a:t>process. </a:t>
            </a:r>
            <a:r>
              <a:rPr sz="3450" spc="-108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70" dirty="0">
                <a:solidFill>
                  <a:srgbClr val="C3CBDA"/>
                </a:solidFill>
                <a:latin typeface="Lucida Sans Unicode"/>
                <a:cs typeface="Lucida Sans Unicode"/>
              </a:rPr>
              <a:t>Thes</a:t>
            </a:r>
            <a:r>
              <a:rPr sz="3450" spc="3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cont</a:t>
            </a:r>
            <a:r>
              <a:rPr sz="3450" spc="-195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170" dirty="0">
                <a:solidFill>
                  <a:srgbClr val="C3CBDA"/>
                </a:solidFill>
                <a:latin typeface="Lucida Sans Unicode"/>
                <a:cs typeface="Lucida Sans Unicode"/>
              </a:rPr>
              <a:t>oller</a:t>
            </a:r>
            <a:r>
              <a:rPr sz="3450" spc="-75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14" dirty="0">
                <a:solidFill>
                  <a:srgbClr val="C3CBDA"/>
                </a:solidFill>
                <a:latin typeface="Lucida Sans Unicode"/>
                <a:cs typeface="Lucida Sans Unicode"/>
              </a:rPr>
              <a:t>car</a:t>
            </a:r>
            <a:r>
              <a:rPr sz="3450" spc="-6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125" dirty="0">
                <a:solidFill>
                  <a:srgbClr val="C3CBDA"/>
                </a:solidFill>
                <a:latin typeface="Lucida Sans Unicode"/>
                <a:cs typeface="Lucida Sans Unicode"/>
              </a:rPr>
              <a:t>y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90" dirty="0">
                <a:solidFill>
                  <a:srgbClr val="C3CBDA"/>
                </a:solidFill>
                <a:latin typeface="Lucida Sans Unicode"/>
                <a:cs typeface="Lucida Sans Unicode"/>
              </a:rPr>
              <a:t>ou</a:t>
            </a:r>
            <a:r>
              <a:rPr sz="3450" spc="-5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45" dirty="0">
                <a:solidFill>
                  <a:srgbClr val="C3CBDA"/>
                </a:solidFill>
                <a:latin typeface="Lucida Sans Unicode"/>
                <a:cs typeface="Lucida Sans Unicode"/>
              </a:rPr>
              <a:t>a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5" dirty="0">
                <a:solidFill>
                  <a:srgbClr val="C3CBDA"/>
                </a:solidFill>
                <a:latin typeface="Lucida Sans Unicode"/>
                <a:cs typeface="Lucida Sans Unicode"/>
              </a:rPr>
              <a:t>v</a:t>
            </a:r>
            <a:r>
              <a:rPr sz="3450" spc="-114" dirty="0">
                <a:solidFill>
                  <a:srgbClr val="C3CBDA"/>
                </a:solidFill>
                <a:latin typeface="Lucida Sans Unicode"/>
                <a:cs typeface="Lucida Sans Unicode"/>
              </a:rPr>
              <a:t>ariet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y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of  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au</a:t>
            </a:r>
            <a:r>
              <a:rPr sz="3450" spc="-15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35" dirty="0">
                <a:solidFill>
                  <a:srgbClr val="C3CBDA"/>
                </a:solidFill>
                <a:latin typeface="Lucida Sans Unicode"/>
                <a:cs typeface="Lucida Sans Unicode"/>
              </a:rPr>
              <a:t>omation-</a:t>
            </a:r>
            <a:r>
              <a:rPr sz="3450" spc="-26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la</a:t>
            </a:r>
            <a:r>
              <a:rPr sz="3450" spc="-18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25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10" dirty="0">
                <a:solidFill>
                  <a:srgbClr val="C3CBDA"/>
                </a:solidFill>
                <a:latin typeface="Lucida Sans Unicode"/>
                <a:cs typeface="Lucida Sans Unicode"/>
              </a:rPr>
              <a:t>task</a:t>
            </a:r>
            <a:r>
              <a:rPr sz="3450" spc="-5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25" dirty="0">
                <a:solidFill>
                  <a:srgbClr val="C3CBDA"/>
                </a:solidFill>
                <a:latin typeface="Lucida Sans Unicode"/>
                <a:cs typeface="Lucida Sans Unicode"/>
              </a:rPr>
              <a:t>wi</a:t>
            </a:r>
            <a:r>
              <a:rPr sz="3450" spc="-8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hi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C3CBDA"/>
                </a:solidFill>
                <a:latin typeface="Lucida Sans Unicode"/>
                <a:cs typeface="Lucida Sans Unicode"/>
              </a:rPr>
              <a:t>he  </a:t>
            </a:r>
            <a:r>
              <a:rPr sz="3450" spc="-290" dirty="0">
                <a:solidFill>
                  <a:srgbClr val="C3CBDA"/>
                </a:solidFill>
                <a:latin typeface="Lucida Sans Unicode"/>
                <a:cs typeface="Lucida Sans Unicode"/>
              </a:rPr>
              <a:t>K</a:t>
            </a:r>
            <a:r>
              <a:rPr sz="3450" spc="-170" dirty="0">
                <a:solidFill>
                  <a:srgbClr val="C3CBDA"/>
                </a:solidFill>
                <a:latin typeface="Lucida Sans Unicode"/>
                <a:cs typeface="Lucida Sans Unicode"/>
              </a:rPr>
              <a:t>u</a:t>
            </a:r>
            <a:r>
              <a:rPr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b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229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5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55" dirty="0">
                <a:solidFill>
                  <a:srgbClr val="C3CBDA"/>
                </a:solidFill>
                <a:latin typeface="Lucida Sans Unicode"/>
                <a:cs typeface="Lucida Sans Unicode"/>
              </a:rPr>
              <a:t>c</a:t>
            </a:r>
            <a:r>
              <a:rPr sz="3450" spc="-285" dirty="0">
                <a:solidFill>
                  <a:srgbClr val="C3CBDA"/>
                </a:solidFill>
                <a:latin typeface="Lucida Sans Unicode"/>
                <a:cs typeface="Lucida Sans Unicode"/>
              </a:rPr>
              <a:t>l</a:t>
            </a:r>
            <a:r>
              <a:rPr sz="3450" spc="-235" dirty="0">
                <a:solidFill>
                  <a:srgbClr val="C3CBDA"/>
                </a:solidFill>
                <a:latin typeface="Lucida Sans Unicode"/>
                <a:cs typeface="Lucida Sans Unicode"/>
              </a:rPr>
              <a:t>u</a:t>
            </a:r>
            <a:r>
              <a:rPr sz="3450" spc="-55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445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.</a:t>
            </a:r>
            <a:endParaRPr sz="34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50248" y="1256506"/>
            <a:ext cx="19203670" cy="0"/>
          </a:xfrm>
          <a:custGeom>
            <a:avLst/>
            <a:gdLst/>
            <a:ahLst/>
            <a:cxnLst/>
            <a:rect l="l" t="t" r="r" b="b"/>
            <a:pathLst>
              <a:path w="19203670">
                <a:moveTo>
                  <a:pt x="0" y="0"/>
                </a:moveTo>
                <a:lnTo>
                  <a:pt x="1920360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5266855" cy="53401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60" dirty="0"/>
              <a:t>Cont</a:t>
            </a:r>
            <a:r>
              <a:rPr spc="-170" dirty="0"/>
              <a:t>r</a:t>
            </a:r>
            <a:r>
              <a:rPr spc="-140" dirty="0"/>
              <a:t>o</a:t>
            </a:r>
            <a:r>
              <a:rPr spc="-15" dirty="0"/>
              <a:t>l</a:t>
            </a:r>
            <a:r>
              <a:rPr spc="-480" dirty="0"/>
              <a:t> </a:t>
            </a:r>
            <a:r>
              <a:rPr spc="-140" dirty="0"/>
              <a:t>Pl</a:t>
            </a:r>
            <a:r>
              <a:rPr spc="-155" dirty="0"/>
              <a:t>a</a:t>
            </a:r>
            <a:r>
              <a:rPr spc="-95" dirty="0"/>
              <a:t>ne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449871" y="1724153"/>
            <a:ext cx="16533905" cy="9584402"/>
            <a:chOff x="449871" y="1724153"/>
            <a:chExt cx="16533905" cy="9584402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9871" y="1724153"/>
              <a:ext cx="9979124" cy="8894437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884516" y="7046905"/>
              <a:ext cx="7099260" cy="2523483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905457" y="9182966"/>
              <a:ext cx="4397771" cy="2125589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10841566" y="8032572"/>
            <a:ext cx="8310245" cy="2689225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080">
              <a:lnSpc>
                <a:spcPct val="101600"/>
              </a:lnSpc>
              <a:spcBef>
                <a:spcPts val="45"/>
              </a:spcBef>
            </a:pPr>
            <a:r>
              <a:rPr sz="345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cl</a:t>
            </a:r>
            <a:r>
              <a:rPr sz="3450" spc="-140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3450" spc="-185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450" spc="-190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3450" spc="-200" dirty="0">
                <a:solidFill>
                  <a:srgbClr val="FFFFFF"/>
                </a:solidFill>
                <a:latin typeface="Lucida Sans Unicode"/>
                <a:cs typeface="Lucida Sans Unicode"/>
              </a:rPr>
              <a:t>-c</a:t>
            </a:r>
            <a:r>
              <a:rPr sz="3450" spc="-215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3450" spc="-20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45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450" spc="-290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3450" spc="-195" dirty="0">
                <a:solidFill>
                  <a:srgbClr val="FFFFFF"/>
                </a:solidFill>
                <a:latin typeface="Lucida Sans Unicode"/>
                <a:cs typeface="Lucida Sans Unicode"/>
              </a:rPr>
              <a:t>lle</a:t>
            </a:r>
            <a:r>
              <a:rPr sz="3450" spc="-370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200" dirty="0">
                <a:solidFill>
                  <a:srgbClr val="FFFFFF"/>
                </a:solidFill>
                <a:latin typeface="Lucida Sans Unicode"/>
                <a:cs typeface="Lucida Sans Unicode"/>
              </a:rPr>
              <a:t>-manage</a:t>
            </a:r>
            <a:r>
              <a:rPr sz="3450" spc="-60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3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p</a:t>
            </a:r>
            <a:r>
              <a:rPr sz="3450" spc="-24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229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30" dirty="0">
                <a:solidFill>
                  <a:srgbClr val="C3CBDA"/>
                </a:solidFill>
                <a:latin typeface="Lucida Sans Unicode"/>
                <a:cs typeface="Lucida Sans Unicode"/>
              </a:rPr>
              <a:t>v</a:t>
            </a:r>
            <a:r>
              <a:rPr sz="3450" spc="-170" dirty="0">
                <a:solidFill>
                  <a:srgbClr val="C3CBDA"/>
                </a:solidFill>
                <a:latin typeface="Lucida Sans Unicode"/>
                <a:cs typeface="Lucida Sans Unicode"/>
              </a:rPr>
              <a:t>i</a:t>
            </a:r>
            <a:r>
              <a:rPr sz="3450" spc="-250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-3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65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an  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int</a:t>
            </a:r>
            <a:r>
              <a:rPr sz="3450" spc="-12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5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180" dirty="0">
                <a:solidFill>
                  <a:srgbClr val="C3CBDA"/>
                </a:solidFill>
                <a:latin typeface="Lucida Sans Unicode"/>
                <a:cs typeface="Lucida Sans Unicode"/>
              </a:rPr>
              <a:t>f</a:t>
            </a:r>
            <a:r>
              <a:rPr sz="3450" spc="-5" dirty="0">
                <a:solidFill>
                  <a:srgbClr val="C3CBDA"/>
                </a:solidFill>
                <a:latin typeface="Lucida Sans Unicode"/>
                <a:cs typeface="Lucida Sans Unicode"/>
              </a:rPr>
              <a:t>ac</a:t>
            </a:r>
            <a:r>
              <a:rPr sz="3450" spc="10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b</a:t>
            </a:r>
            <a:r>
              <a:rPr sz="3450" spc="-7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8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w</a:t>
            </a:r>
            <a:r>
              <a:rPr sz="3450" spc="-90" dirty="0">
                <a:solidFill>
                  <a:srgbClr val="C3CBDA"/>
                </a:solidFill>
                <a:latin typeface="Lucida Sans Unicode"/>
                <a:cs typeface="Lucida Sans Unicode"/>
              </a:rPr>
              <a:t>ee</a:t>
            </a:r>
            <a:r>
              <a:rPr sz="3450" spc="25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20" dirty="0">
                <a:solidFill>
                  <a:srgbClr val="C3CBDA"/>
                </a:solidFill>
                <a:latin typeface="Lucida Sans Unicode"/>
                <a:cs typeface="Lucida Sans Unicode"/>
              </a:rPr>
              <a:t>K</a:t>
            </a:r>
            <a:r>
              <a:rPr sz="3450" spc="-185" dirty="0">
                <a:solidFill>
                  <a:srgbClr val="C3CBDA"/>
                </a:solidFill>
                <a:latin typeface="Lucida Sans Unicode"/>
                <a:cs typeface="Lucida Sans Unicode"/>
              </a:rPr>
              <a:t>u</a:t>
            </a:r>
            <a:r>
              <a:rPr sz="3450" spc="-190" dirty="0">
                <a:solidFill>
                  <a:srgbClr val="C3CBDA"/>
                </a:solidFill>
                <a:latin typeface="Lucida Sans Unicode"/>
                <a:cs typeface="Lucida Sans Unicode"/>
              </a:rPr>
              <a:t>b</a:t>
            </a:r>
            <a:r>
              <a:rPr sz="3450" spc="-125" dirty="0">
                <a:solidFill>
                  <a:srgbClr val="C3CBDA"/>
                </a:solidFill>
                <a:latin typeface="Lucida Sans Unicode"/>
                <a:cs typeface="Lucida Sans Unicode"/>
              </a:rPr>
              <a:t>erne</a:t>
            </a:r>
            <a:r>
              <a:rPr sz="3450" spc="-14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3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65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an</a:t>
            </a:r>
            <a:r>
              <a:rPr sz="3450" spc="-35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5" dirty="0">
                <a:solidFill>
                  <a:srgbClr val="C3CBDA"/>
                </a:solidFill>
                <a:latin typeface="Lucida Sans Unicode"/>
                <a:cs typeface="Lucida Sans Unicode"/>
              </a:rPr>
              <a:t>v</a:t>
            </a:r>
            <a:r>
              <a:rPr sz="3450" spc="-175" dirty="0">
                <a:solidFill>
                  <a:srgbClr val="C3CBDA"/>
                </a:solidFill>
                <a:latin typeface="Lucida Sans Unicode"/>
                <a:cs typeface="Lucida Sans Unicode"/>
              </a:rPr>
              <a:t>ari</a:t>
            </a:r>
            <a:r>
              <a:rPr sz="3450" spc="-215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us  </a:t>
            </a:r>
            <a:r>
              <a:rPr sz="3450" spc="-125" dirty="0">
                <a:solidFill>
                  <a:srgbClr val="C3CBDA"/>
                </a:solidFill>
                <a:latin typeface="Lucida Sans Unicode"/>
                <a:cs typeface="Lucida Sans Unicode"/>
              </a:rPr>
              <a:t>cl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185" dirty="0">
                <a:solidFill>
                  <a:srgbClr val="C3CBDA"/>
                </a:solidFill>
                <a:latin typeface="Lucida Sans Unicode"/>
                <a:cs typeface="Lucida Sans Unicode"/>
              </a:rPr>
              <a:t>u</a:t>
            </a:r>
            <a:r>
              <a:rPr sz="3450" spc="-80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pla</a:t>
            </a:r>
            <a:r>
              <a:rPr sz="3450" spc="-15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04" dirty="0">
                <a:solidFill>
                  <a:srgbClr val="C3CBDA"/>
                </a:solidFill>
                <a:latin typeface="Lucida Sans Unicode"/>
                <a:cs typeface="Lucida Sans Unicode"/>
              </a:rPr>
              <a:t>f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210" dirty="0">
                <a:solidFill>
                  <a:srgbClr val="C3CBDA"/>
                </a:solidFill>
                <a:latin typeface="Lucida Sans Unicode"/>
                <a:cs typeface="Lucida Sans Unicode"/>
              </a:rPr>
              <a:t>rm</a:t>
            </a:r>
            <a:r>
              <a:rPr sz="3450" spc="-19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.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55" dirty="0">
                <a:solidFill>
                  <a:srgbClr val="C3CBDA"/>
                </a:solidFill>
                <a:latin typeface="Lucida Sans Unicode"/>
                <a:cs typeface="Lucida Sans Unicode"/>
              </a:rPr>
              <a:t>I</a:t>
            </a:r>
            <a:r>
              <a:rPr sz="3450" spc="-6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i</a:t>
            </a:r>
            <a:r>
              <a:rPr sz="3450" spc="-8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nl</a:t>
            </a:r>
            <a:r>
              <a:rPr sz="3450" spc="-60" dirty="0">
                <a:solidFill>
                  <a:srgbClr val="C3CBDA"/>
                </a:solidFill>
                <a:latin typeface="Lucida Sans Unicode"/>
                <a:cs typeface="Lucida Sans Unicode"/>
              </a:rPr>
              <a:t>y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us</a:t>
            </a:r>
            <a:r>
              <a:rPr sz="3450" spc="-7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35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50" dirty="0">
                <a:solidFill>
                  <a:srgbClr val="C3CBDA"/>
                </a:solidFill>
                <a:latin typeface="Lucida Sans Unicode"/>
                <a:cs typeface="Lucida Sans Unicode"/>
              </a:rPr>
              <a:t>w</a:t>
            </a:r>
            <a:r>
              <a:rPr sz="3450" spc="-145" dirty="0">
                <a:solidFill>
                  <a:srgbClr val="C3CBDA"/>
                </a:solidFill>
                <a:latin typeface="Lucida Sans Unicode"/>
                <a:cs typeface="Lucida Sans Unicode"/>
              </a:rPr>
              <a:t>he</a:t>
            </a:r>
            <a:r>
              <a:rPr sz="3450" spc="-40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us</a:t>
            </a:r>
            <a:r>
              <a:rPr sz="3450" spc="-200" dirty="0">
                <a:solidFill>
                  <a:srgbClr val="C3CBDA"/>
                </a:solidFill>
                <a:latin typeface="Lucida Sans Unicode"/>
                <a:cs typeface="Lucida Sans Unicode"/>
              </a:rPr>
              <a:t>ing  </a:t>
            </a:r>
            <a:r>
              <a:rPr sz="3450" spc="-185" dirty="0">
                <a:solidFill>
                  <a:srgbClr val="C3CBDA"/>
                </a:solidFill>
                <a:latin typeface="Lucida Sans Unicode"/>
                <a:cs typeface="Lucida Sans Unicode"/>
              </a:rPr>
              <a:t>usin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g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55" dirty="0">
                <a:solidFill>
                  <a:srgbClr val="C3CBDA"/>
                </a:solidFill>
                <a:latin typeface="Lucida Sans Unicode"/>
                <a:cs typeface="Lucida Sans Unicode"/>
              </a:rPr>
              <a:t>cloud-base</a:t>
            </a:r>
            <a:r>
              <a:rPr sz="3450" spc="-50" dirty="0">
                <a:solidFill>
                  <a:srgbClr val="C3CBDA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9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145" dirty="0">
                <a:solidFill>
                  <a:srgbClr val="C3CBDA"/>
                </a:solidFill>
                <a:latin typeface="Lucida Sans Unicode"/>
                <a:cs typeface="Lucida Sans Unicode"/>
              </a:rPr>
              <a:t>esou</a:t>
            </a:r>
            <a:r>
              <a:rPr sz="3450" spc="-19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5" dirty="0">
                <a:solidFill>
                  <a:srgbClr val="C3CBDA"/>
                </a:solidFill>
                <a:latin typeface="Lucida Sans Unicode"/>
                <a:cs typeface="Lucida Sans Unicode"/>
              </a:rPr>
              <a:t>ce</a:t>
            </a:r>
            <a:r>
              <a:rPr sz="3450" spc="10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alongside  </a:t>
            </a:r>
            <a:r>
              <a:rPr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Kubernetes</a:t>
            </a:r>
            <a:r>
              <a:rPr lang="en-US"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.</a:t>
            </a:r>
            <a:endParaRPr sz="345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3821873" cy="53401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68960" y="447685"/>
            <a:ext cx="2252980" cy="553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70" dirty="0"/>
              <a:t>Nodes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50248" y="1256506"/>
            <a:ext cx="19203670" cy="0"/>
          </a:xfrm>
          <a:custGeom>
            <a:avLst/>
            <a:gdLst/>
            <a:ahLst/>
            <a:cxnLst/>
            <a:rect l="l" t="t" r="r" b="b"/>
            <a:pathLst>
              <a:path w="19203670">
                <a:moveTo>
                  <a:pt x="0" y="0"/>
                </a:moveTo>
                <a:lnTo>
                  <a:pt x="1920360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3821873" cy="53401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468960" y="447685"/>
            <a:ext cx="2252980" cy="553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70" dirty="0"/>
              <a:t>Nodes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5036496" y="1968526"/>
            <a:ext cx="12408535" cy="5193665"/>
            <a:chOff x="5036496" y="1968526"/>
            <a:chExt cx="12408535" cy="5193665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067908" y="1978997"/>
              <a:ext cx="5696161" cy="2429245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795543" y="1968526"/>
              <a:ext cx="7528566" cy="2439716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046966" y="2502541"/>
              <a:ext cx="12345173" cy="2533954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057437" y="3026085"/>
              <a:ext cx="7361032" cy="2533954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036496" y="4104587"/>
              <a:ext cx="3539159" cy="2439716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617599" y="4115058"/>
              <a:ext cx="5612394" cy="2513012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271938" y="4104587"/>
              <a:ext cx="7172556" cy="2533954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057437" y="4638602"/>
              <a:ext cx="11779746" cy="2523483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6004021" y="2964663"/>
            <a:ext cx="10343515" cy="3223260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44450">
              <a:lnSpc>
                <a:spcPct val="101600"/>
              </a:lnSpc>
              <a:spcBef>
                <a:spcPts val="45"/>
              </a:spcBef>
            </a:pPr>
            <a:r>
              <a:rPr sz="3450" spc="-290" dirty="0">
                <a:solidFill>
                  <a:srgbClr val="FFFFFF"/>
                </a:solidFill>
                <a:latin typeface="Lucida Sans Unicode"/>
                <a:cs typeface="Lucida Sans Unicode"/>
              </a:rPr>
              <a:t>K</a:t>
            </a:r>
            <a:r>
              <a:rPr sz="3450" spc="-170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45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b</a:t>
            </a:r>
            <a:r>
              <a:rPr sz="34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450" spc="-229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22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4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450" spc="-160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4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45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5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450" spc="-160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345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34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45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450" spc="-3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9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DCDEE0"/>
                </a:solidFill>
                <a:latin typeface="Lucida Sans Unicode"/>
                <a:cs typeface="Lucida Sans Unicode"/>
              </a:rPr>
              <a:t>h</a:t>
            </a:r>
            <a:r>
              <a:rPr sz="3450" spc="-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machine</a:t>
            </a:r>
            <a:r>
              <a:rPr sz="3450" spc="-3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50" dirty="0">
                <a:solidFill>
                  <a:srgbClr val="DCDEE0"/>
                </a:solidFill>
                <a:latin typeface="Lucida Sans Unicode"/>
                <a:cs typeface="Lucida Sans Unicode"/>
              </a:rPr>
              <a:t>w</a:t>
            </a:r>
            <a:r>
              <a:rPr sz="3450" spc="-155" dirty="0">
                <a:solidFill>
                  <a:srgbClr val="DCDEE0"/>
                </a:solidFill>
                <a:latin typeface="Lucida Sans Unicode"/>
                <a:cs typeface="Lucida Sans Unicode"/>
              </a:rPr>
              <a:t>he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9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DCDEE0"/>
                </a:solidFill>
                <a:latin typeface="Lucida Sans Unicode"/>
                <a:cs typeface="Lucida Sans Unicode"/>
              </a:rPr>
              <a:t>he  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containers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20" dirty="0">
                <a:solidFill>
                  <a:srgbClr val="DCDEE0"/>
                </a:solidFill>
                <a:latin typeface="Lucida Sans Unicode"/>
                <a:cs typeface="Lucida Sans Unicode"/>
              </a:rPr>
              <a:t>managed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35" dirty="0">
                <a:solidFill>
                  <a:srgbClr val="DCDEE0"/>
                </a:solidFill>
                <a:latin typeface="Lucida Sans Unicode"/>
                <a:cs typeface="Lucida Sans Unicode"/>
              </a:rPr>
              <a:t>by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70" dirty="0">
                <a:solidFill>
                  <a:srgbClr val="DCDEE0"/>
                </a:solidFill>
                <a:latin typeface="Lucida Sans Unicode"/>
                <a:cs typeface="Lucida Sans Unicode"/>
              </a:rPr>
              <a:t>the</a:t>
            </a:r>
            <a:r>
              <a:rPr sz="3450" spc="-32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20" dirty="0">
                <a:solidFill>
                  <a:srgbClr val="DCDEE0"/>
                </a:solidFill>
                <a:latin typeface="Lucida Sans Unicode"/>
                <a:cs typeface="Lucida Sans Unicode"/>
              </a:rPr>
              <a:t>cluster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204" dirty="0">
                <a:solidFill>
                  <a:srgbClr val="DCDEE0"/>
                </a:solidFill>
                <a:latin typeface="Lucida Sans Unicode"/>
                <a:cs typeface="Lucida Sans Unicode"/>
              </a:rPr>
              <a:t>run.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40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20" dirty="0">
                <a:solidFill>
                  <a:srgbClr val="DCDEE0"/>
                </a:solidFill>
                <a:latin typeface="Lucida Sans Unicode"/>
                <a:cs typeface="Lucida Sans Unicode"/>
              </a:rPr>
              <a:t>cluster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75" dirty="0">
                <a:solidFill>
                  <a:srgbClr val="DCDEE0"/>
                </a:solidFill>
                <a:latin typeface="Lucida Sans Unicode"/>
                <a:cs typeface="Lucida Sans Unicode"/>
              </a:rPr>
              <a:t>can </a:t>
            </a:r>
            <a:r>
              <a:rPr sz="3450" spc="-107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h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35" dirty="0">
                <a:solidFill>
                  <a:srgbClr val="DCDEE0"/>
                </a:solidFill>
                <a:latin typeface="Lucida Sans Unicode"/>
                <a:cs typeface="Lucida Sans Unicode"/>
              </a:rPr>
              <a:t>v</a:t>
            </a:r>
            <a:r>
              <a:rPr sz="3450" spc="9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215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125" dirty="0">
                <a:solidFill>
                  <a:srgbClr val="DCDEE0"/>
                </a:solidFill>
                <a:latin typeface="Lucida Sans Unicode"/>
                <a:cs typeface="Lucida Sans Unicode"/>
              </a:rPr>
              <a:t>y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85" dirty="0">
                <a:solidFill>
                  <a:srgbClr val="DCDEE0"/>
                </a:solidFill>
                <a:latin typeface="Lucida Sans Unicode"/>
                <a:cs typeface="Lucida Sans Unicode"/>
              </a:rPr>
              <a:t>numbe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55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30" dirty="0">
                <a:solidFill>
                  <a:srgbClr val="DCDEE0"/>
                </a:solidFill>
                <a:latin typeface="Lucida Sans Unicode"/>
                <a:cs typeface="Lucida Sans Unicode"/>
              </a:rPr>
              <a:t>f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0" dirty="0">
                <a:solidFill>
                  <a:srgbClr val="DCDEE0"/>
                </a:solidFill>
                <a:latin typeface="Lucida Sans Unicode"/>
                <a:cs typeface="Lucida Sans Unicode"/>
              </a:rPr>
              <a:t>node</a:t>
            </a:r>
            <a:r>
              <a:rPr sz="3450" spc="-150" dirty="0">
                <a:solidFill>
                  <a:srgbClr val="DCDEE0"/>
                </a:solidFill>
                <a:latin typeface="Lucida Sans Unicode"/>
                <a:cs typeface="Lucida Sans Unicode"/>
              </a:rPr>
              <a:t>s.</a:t>
            </a:r>
            <a:endParaRPr sz="3450">
              <a:latin typeface="Lucida Sans Unicode"/>
              <a:cs typeface="Lucida Sans Unicode"/>
            </a:endParaRPr>
          </a:p>
          <a:p>
            <a:pPr marL="12700" marR="5080">
              <a:lnSpc>
                <a:spcPct val="101600"/>
              </a:lnSpc>
              <a:spcBef>
                <a:spcPts val="4205"/>
              </a:spcBef>
            </a:pP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Various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node</a:t>
            </a:r>
            <a:r>
              <a:rPr sz="3450" spc="-3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components</a:t>
            </a:r>
            <a:r>
              <a:rPr sz="3450" spc="-3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20" dirty="0">
                <a:solidFill>
                  <a:srgbClr val="DCDEE0"/>
                </a:solidFill>
                <a:latin typeface="Lucida Sans Unicode"/>
                <a:cs typeface="Lucida Sans Unicode"/>
              </a:rPr>
              <a:t>manage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containers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on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5" dirty="0">
                <a:solidFill>
                  <a:srgbClr val="DCDEE0"/>
                </a:solidFill>
                <a:latin typeface="Lucida Sans Unicode"/>
                <a:cs typeface="Lucida Sans Unicode"/>
              </a:rPr>
              <a:t>the </a:t>
            </a:r>
            <a:r>
              <a:rPr sz="3450" spc="-107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DCDEE0"/>
                </a:solidFill>
                <a:latin typeface="Lucida Sans Unicode"/>
                <a:cs typeface="Lucida Sans Unicode"/>
              </a:rPr>
              <a:t>machin</a:t>
            </a:r>
            <a:r>
              <a:rPr sz="3450" spc="-4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an</a:t>
            </a:r>
            <a:r>
              <a:rPr sz="3450" spc="-35" dirty="0">
                <a:solidFill>
                  <a:srgbClr val="DCDEE0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55" dirty="0">
                <a:solidFill>
                  <a:srgbClr val="DCDEE0"/>
                </a:solidFill>
                <a:latin typeface="Lucida Sans Unicode"/>
                <a:cs typeface="Lucida Sans Unicode"/>
              </a:rPr>
              <a:t>c</a:t>
            </a:r>
            <a:r>
              <a:rPr sz="3450" spc="-5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95" dirty="0">
                <a:solidFill>
                  <a:srgbClr val="DCDEE0"/>
                </a:solidFill>
                <a:latin typeface="Lucida Sans Unicode"/>
                <a:cs typeface="Lucida Sans Unicode"/>
              </a:rPr>
              <a:t>mmunica</a:t>
            </a:r>
            <a:r>
              <a:rPr sz="3450" spc="-18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9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50" dirty="0">
                <a:solidFill>
                  <a:srgbClr val="DCDEE0"/>
                </a:solidFill>
                <a:latin typeface="Lucida Sans Unicode"/>
                <a:cs typeface="Lucida Sans Unicode"/>
              </a:rPr>
              <a:t>w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i</a:t>
            </a:r>
            <a:r>
              <a:rPr sz="3450" spc="-19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95" dirty="0">
                <a:solidFill>
                  <a:srgbClr val="DCDEE0"/>
                </a:solidFill>
                <a:latin typeface="Lucida Sans Unicode"/>
                <a:cs typeface="Lucida Sans Unicode"/>
              </a:rPr>
              <a:t>h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DCDEE0"/>
                </a:solidFill>
                <a:latin typeface="Lucida Sans Unicode"/>
                <a:cs typeface="Lucida Sans Unicode"/>
              </a:rPr>
              <a:t>h</a:t>
            </a:r>
            <a:r>
              <a:rPr sz="3450" spc="-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55" dirty="0">
                <a:solidFill>
                  <a:srgbClr val="DCDEE0"/>
                </a:solidFill>
                <a:latin typeface="Lucida Sans Unicode"/>
                <a:cs typeface="Lucida Sans Unicode"/>
              </a:rPr>
              <a:t>c</a:t>
            </a:r>
            <a:r>
              <a:rPr sz="3450" spc="-5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16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29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80" dirty="0">
                <a:solidFill>
                  <a:srgbClr val="DCDEE0"/>
                </a:solidFill>
                <a:latin typeface="Lucida Sans Unicode"/>
                <a:cs typeface="Lucida Sans Unicode"/>
              </a:rPr>
              <a:t>l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DCDEE0"/>
                </a:solidFill>
                <a:latin typeface="Lucida Sans Unicode"/>
                <a:cs typeface="Lucida Sans Unicode"/>
              </a:rPr>
              <a:t>plane.</a:t>
            </a:r>
            <a:endParaRPr sz="3450">
              <a:latin typeface="Lucida Sans Unicode"/>
              <a:cs typeface="Lucida Sans Unicode"/>
            </a:endParaRPr>
          </a:p>
        </p:txBody>
      </p:sp>
      <p:pic>
        <p:nvPicPr>
          <p:cNvPr id="22" name="object 22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660222" y="1724153"/>
            <a:ext cx="4816687" cy="908680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50248" y="1256506"/>
            <a:ext cx="19203670" cy="0"/>
          </a:xfrm>
          <a:custGeom>
            <a:avLst/>
            <a:gdLst/>
            <a:ahLst/>
            <a:cxnLst/>
            <a:rect l="l" t="t" r="r" b="b"/>
            <a:pathLst>
              <a:path w="19203670">
                <a:moveTo>
                  <a:pt x="0" y="0"/>
                </a:moveTo>
                <a:lnTo>
                  <a:pt x="1920360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3821873" cy="53401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468960" y="447685"/>
            <a:ext cx="2252980" cy="553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70" dirty="0"/>
              <a:t>Nodes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5046966" y="3329741"/>
            <a:ext cx="11832590" cy="6261735"/>
            <a:chOff x="5046966" y="3329741"/>
            <a:chExt cx="11832590" cy="6261735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067908" y="3340212"/>
              <a:ext cx="3549630" cy="2429245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49012" y="3329741"/>
              <a:ext cx="10230055" cy="2533954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057437" y="3863756"/>
              <a:ext cx="11685508" cy="2523483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046966" y="4397772"/>
              <a:ext cx="10994429" cy="2439716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046966" y="4931787"/>
              <a:ext cx="8135877" cy="2523483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067908" y="5989346"/>
              <a:ext cx="10910662" cy="2544425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046966" y="6533832"/>
              <a:ext cx="11622682" cy="2439716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067908" y="7078318"/>
              <a:ext cx="7005022" cy="2513012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6004021" y="4325879"/>
            <a:ext cx="9794875" cy="4291330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715">
              <a:lnSpc>
                <a:spcPct val="101600"/>
              </a:lnSpc>
              <a:spcBef>
                <a:spcPts val="45"/>
              </a:spcBef>
            </a:pPr>
            <a:r>
              <a:rPr sz="345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Kubelet</a:t>
            </a:r>
            <a:r>
              <a:rPr sz="3450" spc="-3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14" dirty="0">
                <a:solidFill>
                  <a:srgbClr val="DCDEE0"/>
                </a:solidFill>
                <a:latin typeface="Lucida Sans Unicode"/>
                <a:cs typeface="Lucida Sans Unicode"/>
              </a:rPr>
              <a:t>is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70" dirty="0">
                <a:solidFill>
                  <a:srgbClr val="DCDEE0"/>
                </a:solidFill>
                <a:latin typeface="Lucida Sans Unicode"/>
                <a:cs typeface="Lucida Sans Unicode"/>
              </a:rPr>
              <a:t>the</a:t>
            </a:r>
            <a:r>
              <a:rPr sz="3450" spc="-32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20" dirty="0">
                <a:solidFill>
                  <a:srgbClr val="DCDEE0"/>
                </a:solidFill>
                <a:latin typeface="Lucida Sans Unicode"/>
                <a:cs typeface="Lucida Sans Unicode"/>
              </a:rPr>
              <a:t>Kubernetes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95" dirty="0">
                <a:solidFill>
                  <a:srgbClr val="DCDEE0"/>
                </a:solidFill>
                <a:latin typeface="Lucida Sans Unicode"/>
                <a:cs typeface="Lucida Sans Unicode"/>
              </a:rPr>
              <a:t>agent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that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runs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on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60" dirty="0">
                <a:solidFill>
                  <a:srgbClr val="DCDEE0"/>
                </a:solidFill>
                <a:latin typeface="Lucida Sans Unicode"/>
                <a:cs typeface="Lucida Sans Unicode"/>
              </a:rPr>
              <a:t>each </a:t>
            </a:r>
            <a:r>
              <a:rPr sz="3450" spc="-108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node.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10" dirty="0">
                <a:solidFill>
                  <a:srgbClr val="DCDEE0"/>
                </a:solidFill>
                <a:latin typeface="Lucida Sans Unicode"/>
                <a:cs typeface="Lucida Sans Unicode"/>
              </a:rPr>
              <a:t>It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communicates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10" dirty="0">
                <a:solidFill>
                  <a:srgbClr val="DCDEE0"/>
                </a:solidFill>
                <a:latin typeface="Lucida Sans Unicode"/>
                <a:cs typeface="Lucida Sans Unicode"/>
              </a:rPr>
              <a:t>with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70" dirty="0">
                <a:solidFill>
                  <a:srgbClr val="DCDEE0"/>
                </a:solidFill>
                <a:latin typeface="Lucida Sans Unicode"/>
                <a:cs typeface="Lucida Sans Unicode"/>
              </a:rPr>
              <a:t>the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control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0" dirty="0">
                <a:solidFill>
                  <a:srgbClr val="DCDEE0"/>
                </a:solidFill>
                <a:latin typeface="Lucida Sans Unicode"/>
                <a:cs typeface="Lucida Sans Unicode"/>
              </a:rPr>
              <a:t>plane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and </a:t>
            </a:r>
            <a:r>
              <a:rPr sz="3450" spc="-1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95" dirty="0">
                <a:solidFill>
                  <a:srgbClr val="DCDEE0"/>
                </a:solidFill>
                <a:latin typeface="Lucida Sans Unicode"/>
                <a:cs typeface="Lucida Sans Unicode"/>
              </a:rPr>
              <a:t>en</a:t>
            </a:r>
            <a:r>
              <a:rPr sz="3450" spc="-105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260" dirty="0">
                <a:solidFill>
                  <a:srgbClr val="DCDEE0"/>
                </a:solidFill>
                <a:latin typeface="Lucida Sans Unicode"/>
                <a:cs typeface="Lucida Sans Unicode"/>
              </a:rPr>
              <a:t>u</a:t>
            </a:r>
            <a:r>
              <a:rPr sz="3450" spc="-27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3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65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204" dirty="0">
                <a:solidFill>
                  <a:srgbClr val="DCDEE0"/>
                </a:solidFill>
                <a:latin typeface="Lucida Sans Unicode"/>
                <a:cs typeface="Lucida Sans Unicode"/>
              </a:rPr>
              <a:t>h</a:t>
            </a:r>
            <a:r>
              <a:rPr sz="3450" spc="-65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3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55" dirty="0">
                <a:solidFill>
                  <a:srgbClr val="DCDEE0"/>
                </a:solidFill>
                <a:latin typeface="Lucida Sans Unicode"/>
                <a:cs typeface="Lucida Sans Unicode"/>
              </a:rPr>
              <a:t>c</a:t>
            </a:r>
            <a:r>
              <a:rPr sz="3450" spc="-5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16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65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iner</a:t>
            </a:r>
            <a:r>
              <a:rPr sz="3450" spc="-6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65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29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9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220" dirty="0">
                <a:solidFill>
                  <a:srgbClr val="DCDEE0"/>
                </a:solidFill>
                <a:latin typeface="Lucida Sans Unicode"/>
                <a:cs typeface="Lucida Sans Unicode"/>
              </a:rPr>
              <a:t>ru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14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i</a:t>
            </a:r>
            <a:r>
              <a:rPr sz="3450" spc="-26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5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9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195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d</a:t>
            </a:r>
            <a:r>
              <a:rPr sz="3450" spc="9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65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35" dirty="0">
                <a:solidFill>
                  <a:srgbClr val="DCDEE0"/>
                </a:solidFill>
                <a:latin typeface="Lucida Sans Unicode"/>
                <a:cs typeface="Lucida Sans Unicode"/>
              </a:rPr>
              <a:t>s  </a:t>
            </a:r>
            <a:r>
              <a:rPr sz="3450" spc="-185" dirty="0">
                <a:solidFill>
                  <a:srgbClr val="DCDEE0"/>
                </a:solidFill>
                <a:latin typeface="Lucida Sans Unicode"/>
                <a:cs typeface="Lucida Sans Unicode"/>
              </a:rPr>
              <a:t>in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14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ruc</a:t>
            </a:r>
            <a:r>
              <a:rPr sz="3450" spc="-15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7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35" dirty="0">
                <a:solidFill>
                  <a:srgbClr val="DCDEE0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b</a:t>
            </a:r>
            <a:r>
              <a:rPr sz="3450" spc="125" dirty="0">
                <a:solidFill>
                  <a:srgbClr val="DCDEE0"/>
                </a:solidFill>
                <a:latin typeface="Lucida Sans Unicode"/>
                <a:cs typeface="Lucida Sans Unicode"/>
              </a:rPr>
              <a:t>y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DCDEE0"/>
                </a:solidFill>
                <a:latin typeface="Lucida Sans Unicode"/>
                <a:cs typeface="Lucida Sans Unicode"/>
              </a:rPr>
              <a:t>h</a:t>
            </a:r>
            <a:r>
              <a:rPr sz="3450" spc="-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55" dirty="0">
                <a:solidFill>
                  <a:srgbClr val="DCDEE0"/>
                </a:solidFill>
                <a:latin typeface="Lucida Sans Unicode"/>
                <a:cs typeface="Lucida Sans Unicode"/>
              </a:rPr>
              <a:t>c</a:t>
            </a:r>
            <a:r>
              <a:rPr sz="3450" spc="-5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16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29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165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80" dirty="0">
                <a:solidFill>
                  <a:srgbClr val="DCDEE0"/>
                </a:solidFill>
                <a:latin typeface="Lucida Sans Unicode"/>
                <a:cs typeface="Lucida Sans Unicode"/>
              </a:rPr>
              <a:t>l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DCDEE0"/>
                </a:solidFill>
                <a:latin typeface="Lucida Sans Unicode"/>
                <a:cs typeface="Lucida Sans Unicode"/>
              </a:rPr>
              <a:t>plane.</a:t>
            </a:r>
            <a:endParaRPr sz="3450">
              <a:latin typeface="Lucida Sans Unicode"/>
              <a:cs typeface="Lucida Sans Unicode"/>
            </a:endParaRPr>
          </a:p>
          <a:p>
            <a:pPr marL="12700" marR="231775">
              <a:lnSpc>
                <a:spcPct val="101600"/>
              </a:lnSpc>
              <a:spcBef>
                <a:spcPts val="4205"/>
              </a:spcBef>
            </a:pP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Kubelet </a:t>
            </a:r>
            <a:r>
              <a:rPr sz="3450" spc="-114" dirty="0">
                <a:solidFill>
                  <a:srgbClr val="DCDEE0"/>
                </a:solidFill>
                <a:latin typeface="Lucida Sans Unicode"/>
                <a:cs typeface="Lucida Sans Unicode"/>
              </a:rPr>
              <a:t>also 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handles </a:t>
            </a:r>
            <a:r>
              <a:rPr sz="3450" spc="-70" dirty="0">
                <a:solidFill>
                  <a:srgbClr val="DCDEE0"/>
                </a:solidFill>
                <a:latin typeface="Lucida Sans Unicode"/>
                <a:cs typeface="Lucida Sans Unicode"/>
              </a:rPr>
              <a:t>the </a:t>
            </a:r>
            <a:r>
              <a:rPr sz="3450" spc="-85" dirty="0">
                <a:solidFill>
                  <a:srgbClr val="DCDEE0"/>
                </a:solidFill>
                <a:latin typeface="Lucida Sans Unicode"/>
                <a:cs typeface="Lucida Sans Unicode"/>
              </a:rPr>
              <a:t>process </a:t>
            </a:r>
            <a:r>
              <a:rPr sz="3450" spc="-90" dirty="0">
                <a:solidFill>
                  <a:srgbClr val="DCDEE0"/>
                </a:solidFill>
                <a:latin typeface="Lucida Sans Unicode"/>
                <a:cs typeface="Lucida Sans Unicode"/>
              </a:rPr>
              <a:t>of 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reporting </a:t>
            </a:r>
            <a:r>
              <a:rPr sz="3450" spc="-15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0" dirty="0">
                <a:solidFill>
                  <a:srgbClr val="DCDEE0"/>
                </a:solidFill>
                <a:latin typeface="Lucida Sans Unicode"/>
                <a:cs typeface="Lucida Sans Unicode"/>
              </a:rPr>
              <a:t>container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status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and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20" dirty="0">
                <a:solidFill>
                  <a:srgbClr val="DCDEE0"/>
                </a:solidFill>
                <a:latin typeface="Lucida Sans Unicode"/>
                <a:cs typeface="Lucida Sans Unicode"/>
              </a:rPr>
              <a:t>other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75" dirty="0">
                <a:solidFill>
                  <a:srgbClr val="DCDEE0"/>
                </a:solidFill>
                <a:latin typeface="Lucida Sans Unicode"/>
                <a:cs typeface="Lucida Sans Unicode"/>
              </a:rPr>
              <a:t>data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about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containers </a:t>
            </a:r>
            <a:r>
              <a:rPr sz="3450" spc="-107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45" dirty="0">
                <a:solidFill>
                  <a:srgbClr val="DCDEE0"/>
                </a:solidFill>
                <a:latin typeface="Lucida Sans Unicode"/>
                <a:cs typeface="Lucida Sans Unicode"/>
              </a:rPr>
              <a:t>bac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k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55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DCDEE0"/>
                </a:solidFill>
                <a:latin typeface="Lucida Sans Unicode"/>
                <a:cs typeface="Lucida Sans Unicode"/>
              </a:rPr>
              <a:t>h</a:t>
            </a:r>
            <a:r>
              <a:rPr sz="3450" spc="-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60" dirty="0">
                <a:solidFill>
                  <a:srgbClr val="DCDEE0"/>
                </a:solidFill>
                <a:latin typeface="Lucida Sans Unicode"/>
                <a:cs typeface="Lucida Sans Unicode"/>
              </a:rPr>
              <a:t>c</a:t>
            </a:r>
            <a:r>
              <a:rPr sz="3450" spc="-19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85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18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25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265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75" dirty="0">
                <a:solidFill>
                  <a:srgbClr val="DCDEE0"/>
                </a:solidFill>
                <a:latin typeface="Lucida Sans Unicode"/>
                <a:cs typeface="Lucida Sans Unicode"/>
              </a:rPr>
              <a:t>l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70" dirty="0">
                <a:solidFill>
                  <a:srgbClr val="DCDEE0"/>
                </a:solidFill>
                <a:latin typeface="Lucida Sans Unicode"/>
                <a:cs typeface="Lucida Sans Unicode"/>
              </a:rPr>
              <a:t>p</a:t>
            </a:r>
            <a:r>
              <a:rPr sz="3450" spc="-285" dirty="0">
                <a:solidFill>
                  <a:srgbClr val="DCDEE0"/>
                </a:solidFill>
                <a:latin typeface="Lucida Sans Unicode"/>
                <a:cs typeface="Lucida Sans Unicode"/>
              </a:rPr>
              <a:t>l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an</a:t>
            </a:r>
            <a:r>
              <a:rPr sz="3450" spc="-1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.</a:t>
            </a:r>
            <a:endParaRPr sz="3450">
              <a:latin typeface="Lucida Sans Unicode"/>
              <a:cs typeface="Lucida Sans Unicode"/>
            </a:endParaRPr>
          </a:p>
        </p:txBody>
      </p:sp>
      <p:pic>
        <p:nvPicPr>
          <p:cNvPr id="22" name="object 22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660222" y="1724153"/>
            <a:ext cx="4816687" cy="908680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50248" y="1256506"/>
            <a:ext cx="19203670" cy="0"/>
          </a:xfrm>
          <a:custGeom>
            <a:avLst/>
            <a:gdLst/>
            <a:ahLst/>
            <a:cxnLst/>
            <a:rect l="l" t="t" r="r" b="b"/>
            <a:pathLst>
              <a:path w="19203670">
                <a:moveTo>
                  <a:pt x="0" y="0"/>
                </a:moveTo>
                <a:lnTo>
                  <a:pt x="1920360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3821873" cy="53401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468960" y="447685"/>
            <a:ext cx="2252980" cy="553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70" dirty="0"/>
              <a:t>Nodes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5046966" y="5423918"/>
            <a:ext cx="12408535" cy="5643880"/>
            <a:chOff x="5046966" y="5423918"/>
            <a:chExt cx="12408535" cy="5643880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046966" y="5434389"/>
              <a:ext cx="2837609" cy="2429245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16050" y="5423918"/>
              <a:ext cx="5507685" cy="2439716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465680" y="5423918"/>
              <a:ext cx="7737984" cy="2439716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046966" y="5947462"/>
              <a:ext cx="12407999" cy="2533954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046966" y="6491948"/>
              <a:ext cx="10554652" cy="2533954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067908" y="7559979"/>
              <a:ext cx="11339968" cy="2523483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046966" y="8093994"/>
              <a:ext cx="12010105" cy="252348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046966" y="8711776"/>
              <a:ext cx="2701488" cy="2355949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790399" y="8638480"/>
              <a:ext cx="3476333" cy="2429245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7277265" y="8638480"/>
              <a:ext cx="2806197" cy="2429245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135878" y="8628009"/>
              <a:ext cx="4146470" cy="2439716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0230055" y="8900252"/>
              <a:ext cx="2167473" cy="2167473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6004021" y="6420056"/>
            <a:ext cx="10348595" cy="3757295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080">
              <a:lnSpc>
                <a:spcPct val="101600"/>
              </a:lnSpc>
              <a:spcBef>
                <a:spcPts val="45"/>
              </a:spcBef>
            </a:pPr>
            <a:r>
              <a:rPr sz="3450" spc="-95" dirty="0">
                <a:solidFill>
                  <a:srgbClr val="DCDEE0"/>
                </a:solidFill>
                <a:latin typeface="Lucida Sans Unicode"/>
                <a:cs typeface="Lucida Sans Unicode"/>
              </a:rPr>
              <a:t>Th</a:t>
            </a:r>
            <a:r>
              <a:rPr sz="3450" spc="1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55" dirty="0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sz="3450" spc="-50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3450" spc="-20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45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taine</a:t>
            </a:r>
            <a:r>
              <a:rPr sz="3450" spc="-50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3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215" dirty="0">
                <a:solidFill>
                  <a:srgbClr val="FFFFFF"/>
                </a:solidFill>
                <a:latin typeface="Lucida Sans Unicode"/>
                <a:cs typeface="Lucida Sans Unicode"/>
              </a:rPr>
              <a:t>run</a:t>
            </a:r>
            <a:r>
              <a:rPr sz="3450" spc="-18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450" spc="-210" dirty="0">
                <a:solidFill>
                  <a:srgbClr val="FFFFFF"/>
                </a:solidFill>
                <a:latin typeface="Lucida Sans Unicode"/>
                <a:cs typeface="Lucida Sans Unicode"/>
              </a:rPr>
              <a:t>im</a:t>
            </a:r>
            <a:r>
              <a:rPr sz="3450" spc="-9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450" spc="-3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DCDEE0"/>
                </a:solidFill>
                <a:latin typeface="Lucida Sans Unicode"/>
                <a:cs typeface="Lucida Sans Unicode"/>
              </a:rPr>
              <a:t>i</a:t>
            </a:r>
            <a:r>
              <a:rPr sz="3450" spc="-8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9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195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3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b</a:t>
            </a:r>
            <a:r>
              <a:rPr sz="3450" spc="-240" dirty="0">
                <a:solidFill>
                  <a:srgbClr val="DCDEE0"/>
                </a:solidFill>
                <a:latin typeface="Lucida Sans Unicode"/>
                <a:cs typeface="Lucida Sans Unicode"/>
              </a:rPr>
              <a:t>uil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220" dirty="0">
                <a:solidFill>
                  <a:srgbClr val="DCDEE0"/>
                </a:solidFill>
                <a:latin typeface="Lucida Sans Unicode"/>
                <a:cs typeface="Lucida Sans Unicode"/>
              </a:rPr>
              <a:t>int</a:t>
            </a:r>
            <a:r>
              <a:rPr sz="3450" spc="-55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220" dirty="0">
                <a:solidFill>
                  <a:srgbClr val="DCDEE0"/>
                </a:solidFill>
                <a:latin typeface="Lucida Sans Unicode"/>
                <a:cs typeface="Lucida Sans Unicode"/>
              </a:rPr>
              <a:t>K</a:t>
            </a:r>
            <a:r>
              <a:rPr sz="3450" spc="-185" dirty="0">
                <a:solidFill>
                  <a:srgbClr val="DCDEE0"/>
                </a:solidFill>
                <a:latin typeface="Lucida Sans Unicode"/>
                <a:cs typeface="Lucida Sans Unicode"/>
              </a:rPr>
              <a:t>u</a:t>
            </a:r>
            <a:r>
              <a:rPr sz="3450" spc="-190" dirty="0">
                <a:solidFill>
                  <a:srgbClr val="DCDEE0"/>
                </a:solidFill>
                <a:latin typeface="Lucida Sans Unicode"/>
                <a:cs typeface="Lucida Sans Unicode"/>
              </a:rPr>
              <a:t>b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erne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3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45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.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It  </a:t>
            </a:r>
            <a:r>
              <a:rPr sz="3450" spc="-114" dirty="0">
                <a:solidFill>
                  <a:srgbClr val="DCDEE0"/>
                </a:solidFill>
                <a:latin typeface="Lucida Sans Unicode"/>
                <a:cs typeface="Lucida Sans Unicode"/>
              </a:rPr>
              <a:t>is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45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32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85" dirty="0">
                <a:solidFill>
                  <a:srgbClr val="DCDEE0"/>
                </a:solidFill>
                <a:latin typeface="Lucida Sans Unicode"/>
                <a:cs typeface="Lucida Sans Unicode"/>
              </a:rPr>
              <a:t>separate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65" dirty="0">
                <a:solidFill>
                  <a:srgbClr val="DCDEE0"/>
                </a:solidFill>
                <a:latin typeface="Lucida Sans Unicode"/>
                <a:cs typeface="Lucida Sans Unicode"/>
              </a:rPr>
              <a:t>piece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95" dirty="0">
                <a:solidFill>
                  <a:srgbClr val="DCDEE0"/>
                </a:solidFill>
                <a:latin typeface="Lucida Sans Unicode"/>
                <a:cs typeface="Lucida Sans Unicode"/>
              </a:rPr>
              <a:t>of</a:t>
            </a:r>
            <a:r>
              <a:rPr sz="3450" spc="-32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90" dirty="0">
                <a:solidFill>
                  <a:srgbClr val="DCDEE0"/>
                </a:solidFill>
                <a:latin typeface="Lucida Sans Unicode"/>
                <a:cs typeface="Lucida Sans Unicode"/>
              </a:rPr>
              <a:t>software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that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14" dirty="0">
                <a:solidFill>
                  <a:srgbClr val="DCDEE0"/>
                </a:solidFill>
                <a:latin typeface="Lucida Sans Unicode"/>
                <a:cs typeface="Lucida Sans Unicode"/>
              </a:rPr>
              <a:t>is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45" dirty="0">
                <a:solidFill>
                  <a:srgbClr val="DCDEE0"/>
                </a:solidFill>
                <a:latin typeface="Lucida Sans Unicode"/>
                <a:cs typeface="Lucida Sans Unicode"/>
              </a:rPr>
              <a:t>responsible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DCDEE0"/>
                </a:solidFill>
                <a:latin typeface="Lucida Sans Unicode"/>
                <a:cs typeface="Lucida Sans Unicode"/>
              </a:rPr>
              <a:t>for </a:t>
            </a:r>
            <a:r>
              <a:rPr sz="3450" spc="-107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actuall</a:t>
            </a:r>
            <a:r>
              <a:rPr sz="3450" spc="-20" dirty="0">
                <a:solidFill>
                  <a:srgbClr val="DCDEE0"/>
                </a:solidFill>
                <a:latin typeface="Lucida Sans Unicode"/>
                <a:cs typeface="Lucida Sans Unicode"/>
              </a:rPr>
              <a:t>y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220" dirty="0">
                <a:solidFill>
                  <a:srgbClr val="DCDEE0"/>
                </a:solidFill>
                <a:latin typeface="Lucida Sans Unicode"/>
                <a:cs typeface="Lucida Sans Unicode"/>
              </a:rPr>
              <a:t>runnin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g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contain</a:t>
            </a:r>
            <a:r>
              <a:rPr sz="3450" spc="-13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145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4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9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85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110" dirty="0">
                <a:solidFill>
                  <a:srgbClr val="DCDEE0"/>
                </a:solidFill>
                <a:latin typeface="Lucida Sans Unicode"/>
                <a:cs typeface="Lucida Sans Unicode"/>
              </a:rPr>
              <a:t>h</a:t>
            </a:r>
            <a:r>
              <a:rPr sz="3450" spc="-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55" dirty="0">
                <a:solidFill>
                  <a:srgbClr val="DCDEE0"/>
                </a:solidFill>
                <a:latin typeface="Lucida Sans Unicode"/>
                <a:cs typeface="Lucida Sans Unicode"/>
              </a:rPr>
              <a:t>machin</a:t>
            </a:r>
            <a:r>
              <a:rPr sz="3450" spc="-14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.</a:t>
            </a:r>
            <a:endParaRPr sz="3450">
              <a:latin typeface="Lucida Sans Unicode"/>
              <a:cs typeface="Lucida Sans Unicode"/>
            </a:endParaRPr>
          </a:p>
          <a:p>
            <a:pPr marL="12700" marR="401955">
              <a:lnSpc>
                <a:spcPct val="101600"/>
              </a:lnSpc>
              <a:spcBef>
                <a:spcPts val="4205"/>
              </a:spcBef>
            </a:pPr>
            <a:r>
              <a:rPr sz="3450" spc="-290" dirty="0">
                <a:solidFill>
                  <a:srgbClr val="DCDEE0"/>
                </a:solidFill>
                <a:latin typeface="Lucida Sans Unicode"/>
                <a:cs typeface="Lucida Sans Unicode"/>
              </a:rPr>
              <a:t>K</a:t>
            </a:r>
            <a:r>
              <a:rPr sz="3450" spc="-170" dirty="0">
                <a:solidFill>
                  <a:srgbClr val="DCDEE0"/>
                </a:solidFill>
                <a:latin typeface="Lucida Sans Unicode"/>
                <a:cs typeface="Lucida Sans Unicode"/>
              </a:rPr>
              <a:t>u</a:t>
            </a:r>
            <a:r>
              <a:rPr sz="3450" spc="-130" dirty="0">
                <a:solidFill>
                  <a:srgbClr val="DCDEE0"/>
                </a:solidFill>
                <a:latin typeface="Lucida Sans Unicode"/>
                <a:cs typeface="Lucida Sans Unicode"/>
              </a:rPr>
              <a:t>b</a:t>
            </a:r>
            <a:r>
              <a:rPr sz="3450" spc="-2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229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22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2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2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5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55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235" dirty="0">
                <a:solidFill>
                  <a:srgbClr val="DCDEE0"/>
                </a:solidFill>
                <a:latin typeface="Lucida Sans Unicode"/>
                <a:cs typeface="Lucida Sans Unicode"/>
              </a:rPr>
              <a:t>u</a:t>
            </a:r>
            <a:r>
              <a:rPr sz="3450" spc="-175" dirty="0">
                <a:solidFill>
                  <a:srgbClr val="DCDEE0"/>
                </a:solidFill>
                <a:latin typeface="Lucida Sans Unicode"/>
                <a:cs typeface="Lucida Sans Unicode"/>
              </a:rPr>
              <a:t>pp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14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17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5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m</a:t>
            </a:r>
            <a:r>
              <a:rPr sz="3450" spc="-235" dirty="0">
                <a:solidFill>
                  <a:srgbClr val="DCDEE0"/>
                </a:solidFill>
                <a:latin typeface="Lucida Sans Unicode"/>
                <a:cs typeface="Lucida Sans Unicode"/>
              </a:rPr>
              <a:t>u</a:t>
            </a:r>
            <a:r>
              <a:rPr sz="3450" spc="-285" dirty="0">
                <a:solidFill>
                  <a:srgbClr val="DCDEE0"/>
                </a:solidFill>
                <a:latin typeface="Lucida Sans Unicode"/>
                <a:cs typeface="Lucida Sans Unicode"/>
              </a:rPr>
              <a:t>l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285" dirty="0">
                <a:solidFill>
                  <a:srgbClr val="DCDEE0"/>
                </a:solidFill>
                <a:latin typeface="Lucida Sans Unicode"/>
                <a:cs typeface="Lucida Sans Unicode"/>
              </a:rPr>
              <a:t>i</a:t>
            </a:r>
            <a:r>
              <a:rPr sz="3450" spc="-175" dirty="0">
                <a:solidFill>
                  <a:srgbClr val="DCDEE0"/>
                </a:solidFill>
                <a:latin typeface="Lucida Sans Unicode"/>
                <a:cs typeface="Lucida Sans Unicode"/>
              </a:rPr>
              <a:t>p</a:t>
            </a:r>
            <a:r>
              <a:rPr sz="3450" spc="-285" dirty="0">
                <a:solidFill>
                  <a:srgbClr val="DCDEE0"/>
                </a:solidFill>
                <a:latin typeface="Lucida Sans Unicode"/>
                <a:cs typeface="Lucida Sans Unicode"/>
              </a:rPr>
              <a:t>l</a:t>
            </a:r>
            <a:r>
              <a:rPr sz="3450" spc="9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55" dirty="0">
                <a:solidFill>
                  <a:srgbClr val="DCDEE0"/>
                </a:solidFill>
                <a:latin typeface="Lucida Sans Unicode"/>
                <a:cs typeface="Lucida Sans Unicode"/>
              </a:rPr>
              <a:t>c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22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60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285" dirty="0">
                <a:solidFill>
                  <a:srgbClr val="DCDEE0"/>
                </a:solidFill>
                <a:latin typeface="Lucida Sans Unicode"/>
                <a:cs typeface="Lucida Sans Unicode"/>
              </a:rPr>
              <a:t>i</a:t>
            </a:r>
            <a:r>
              <a:rPr sz="3450" spc="-22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2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229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235" dirty="0">
                <a:solidFill>
                  <a:srgbClr val="DCDEE0"/>
                </a:solidFill>
                <a:latin typeface="Lucida Sans Unicode"/>
                <a:cs typeface="Lucida Sans Unicode"/>
              </a:rPr>
              <a:t>u</a:t>
            </a:r>
            <a:r>
              <a:rPr sz="3450" spc="-22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285" dirty="0">
                <a:solidFill>
                  <a:srgbClr val="DCDEE0"/>
                </a:solidFill>
                <a:latin typeface="Lucida Sans Unicode"/>
                <a:cs typeface="Lucida Sans Unicode"/>
              </a:rPr>
              <a:t>i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m</a:t>
            </a:r>
            <a:r>
              <a:rPr sz="3450" spc="65" dirty="0">
                <a:solidFill>
                  <a:srgbClr val="DCDEE0"/>
                </a:solidFill>
                <a:latin typeface="Lucida Sans Unicode"/>
                <a:cs typeface="Lucida Sans Unicode"/>
              </a:rPr>
              <a:t>e  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implemen</a:t>
            </a:r>
            <a:r>
              <a:rPr sz="3450" spc="-17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10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180" dirty="0">
                <a:solidFill>
                  <a:srgbClr val="DCDEE0"/>
                </a:solidFill>
                <a:latin typeface="Lucida Sans Unicode"/>
                <a:cs typeface="Lucida Sans Unicode"/>
              </a:rPr>
              <a:t>i</a:t>
            </a:r>
            <a:r>
              <a:rPr sz="3450" spc="-27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ns.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3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45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85" dirty="0">
                <a:solidFill>
                  <a:srgbClr val="DCDEE0"/>
                </a:solidFill>
                <a:latin typeface="Lucida Sans Unicode"/>
                <a:cs typeface="Lucida Sans Unicode"/>
              </a:rPr>
              <a:t>m</a:t>
            </a:r>
            <a:r>
              <a:rPr sz="3450" spc="-4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DCDEE0"/>
                </a:solidFill>
                <a:latin typeface="Lucida Sans Unicode"/>
                <a:cs typeface="Lucida Sans Unicode"/>
              </a:rPr>
              <a:t>p</a:t>
            </a:r>
            <a:r>
              <a:rPr sz="3450" spc="-17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204" dirty="0">
                <a:solidFill>
                  <a:srgbClr val="DCDEE0"/>
                </a:solidFill>
                <a:latin typeface="Lucida Sans Unicode"/>
                <a:cs typeface="Lucida Sans Unicode"/>
              </a:rPr>
              <a:t>pula</a:t>
            </a:r>
            <a:r>
              <a:rPr sz="3450" spc="-75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55" dirty="0">
                <a:solidFill>
                  <a:srgbClr val="DCDEE0"/>
                </a:solidFill>
                <a:latin typeface="Lucida Sans Unicode"/>
                <a:cs typeface="Lucida Sans Unicode"/>
              </a:rPr>
              <a:t>c</a:t>
            </a:r>
            <a:r>
              <a:rPr sz="3450" spc="-5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165" dirty="0">
                <a:solidFill>
                  <a:srgbClr val="DCDEE0"/>
                </a:solidFill>
                <a:latin typeface="Lucida Sans Unicode"/>
                <a:cs typeface="Lucida Sans Unicode"/>
              </a:rPr>
              <a:t>taine</a:t>
            </a:r>
            <a:r>
              <a:rPr sz="3450" spc="-5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215" dirty="0">
                <a:solidFill>
                  <a:srgbClr val="DCDEE0"/>
                </a:solidFill>
                <a:latin typeface="Lucida Sans Unicode"/>
                <a:cs typeface="Lucida Sans Unicode"/>
              </a:rPr>
              <a:t>run</a:t>
            </a:r>
            <a:r>
              <a:rPr sz="3450" spc="-18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imes  </a:t>
            </a:r>
            <a:r>
              <a:rPr sz="3450" spc="-150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9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Doc</a:t>
            </a:r>
            <a:r>
              <a:rPr sz="3450" spc="-215" dirty="0">
                <a:solidFill>
                  <a:srgbClr val="FFFFFF"/>
                </a:solidFill>
                <a:latin typeface="Lucida Sans Unicode"/>
                <a:cs typeface="Lucida Sans Unicode"/>
              </a:rPr>
              <a:t>k</a:t>
            </a:r>
            <a:r>
              <a:rPr sz="3450" spc="-1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45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3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an</a:t>
            </a:r>
            <a:r>
              <a:rPr sz="3450" spc="-35" dirty="0">
                <a:solidFill>
                  <a:srgbClr val="DCDEE0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55" dirty="0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sz="3450" spc="-50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3450" spc="-20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45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taine</a:t>
            </a:r>
            <a:r>
              <a:rPr sz="3450" spc="-215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.</a:t>
            </a:r>
            <a:endParaRPr sz="3450">
              <a:latin typeface="Lucida Sans Unicode"/>
              <a:cs typeface="Lucida Sans Unicode"/>
            </a:endParaRPr>
          </a:p>
        </p:txBody>
      </p:sp>
      <p:pic>
        <p:nvPicPr>
          <p:cNvPr id="26" name="object 26"/>
          <p:cNvPicPr/>
          <p:nvPr/>
        </p:nvPicPr>
        <p:blipFill>
          <a:blip r:embed="rId15" cstate="print"/>
          <a:stretch>
            <a:fillRect/>
          </a:stretch>
        </p:blipFill>
        <p:spPr>
          <a:xfrm>
            <a:off x="660222" y="1724153"/>
            <a:ext cx="4816687" cy="9086801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50248" y="1256506"/>
            <a:ext cx="19203670" cy="0"/>
          </a:xfrm>
          <a:custGeom>
            <a:avLst/>
            <a:gdLst/>
            <a:ahLst/>
            <a:cxnLst/>
            <a:rect l="l" t="t" r="r" b="b"/>
            <a:pathLst>
              <a:path w="19203670">
                <a:moveTo>
                  <a:pt x="0" y="0"/>
                </a:moveTo>
                <a:lnTo>
                  <a:pt x="1920360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3821873" cy="53401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468960" y="447685"/>
            <a:ext cx="2252980" cy="553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70" dirty="0"/>
              <a:t>Nodes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5046966" y="1549691"/>
            <a:ext cx="12198985" cy="4041775"/>
            <a:chOff x="5046966" y="1549691"/>
            <a:chExt cx="12198985" cy="4041775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057437" y="1560161"/>
              <a:ext cx="4324475" cy="2513012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413386" y="1549691"/>
              <a:ext cx="9832161" cy="2523483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046966" y="2083706"/>
              <a:ext cx="10690774" cy="2533954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057437" y="2617721"/>
              <a:ext cx="12031047" cy="2533954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046966" y="3162207"/>
              <a:ext cx="3465863" cy="2429245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6004021" y="2545828"/>
            <a:ext cx="10158095" cy="2155190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080">
              <a:lnSpc>
                <a:spcPct val="101600"/>
              </a:lnSpc>
              <a:spcBef>
                <a:spcPts val="45"/>
              </a:spcBef>
            </a:pPr>
            <a:r>
              <a:rPr sz="3450" spc="-225" dirty="0">
                <a:solidFill>
                  <a:srgbClr val="FFFFFF"/>
                </a:solidFill>
                <a:latin typeface="Lucida Sans Unicode"/>
                <a:cs typeface="Lucida Sans Unicode"/>
              </a:rPr>
              <a:t>kube-p</a:t>
            </a:r>
            <a:r>
              <a:rPr sz="3450" spc="-245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450" spc="-240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3450" spc="-170" dirty="0">
                <a:solidFill>
                  <a:srgbClr val="FFFFFF"/>
                </a:solidFill>
                <a:latin typeface="Lucida Sans Unicode"/>
                <a:cs typeface="Lucida Sans Unicode"/>
              </a:rPr>
              <a:t>x</a:t>
            </a:r>
            <a:r>
              <a:rPr sz="3450" spc="-55" dirty="0">
                <a:solidFill>
                  <a:srgbClr val="FFFFFF"/>
                </a:solidFill>
                <a:latin typeface="Lucida Sans Unicode"/>
                <a:cs typeface="Lucida Sans Unicode"/>
              </a:rPr>
              <a:t>y</a:t>
            </a:r>
            <a:r>
              <a:rPr sz="3450" spc="-3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DCDEE0"/>
                </a:solidFill>
                <a:latin typeface="Lucida Sans Unicode"/>
                <a:cs typeface="Lucida Sans Unicode"/>
              </a:rPr>
              <a:t>i</a:t>
            </a:r>
            <a:r>
              <a:rPr sz="3450" spc="-8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45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net</a:t>
            </a:r>
            <a:r>
              <a:rPr sz="3450" spc="-15" dirty="0">
                <a:solidFill>
                  <a:srgbClr val="DCDEE0"/>
                </a:solidFill>
                <a:latin typeface="Lucida Sans Unicode"/>
                <a:cs typeface="Lucida Sans Unicode"/>
              </a:rPr>
              <a:t>w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215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155" dirty="0">
                <a:solidFill>
                  <a:srgbClr val="DCDEE0"/>
                </a:solidFill>
                <a:latin typeface="Lucida Sans Unicode"/>
                <a:cs typeface="Lucida Sans Unicode"/>
              </a:rPr>
              <a:t>k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220" dirty="0">
                <a:solidFill>
                  <a:srgbClr val="DCDEE0"/>
                </a:solidFill>
                <a:latin typeface="Lucida Sans Unicode"/>
                <a:cs typeface="Lucida Sans Unicode"/>
              </a:rPr>
              <a:t>p</a:t>
            </a:r>
            <a:r>
              <a:rPr sz="3450" spc="-240" dirty="0">
                <a:solidFill>
                  <a:srgbClr val="DCDEE0"/>
                </a:solidFill>
                <a:latin typeface="Lucida Sans Unicode"/>
                <a:cs typeface="Lucida Sans Unicode"/>
              </a:rPr>
              <a:t>ro</a:t>
            </a:r>
            <a:r>
              <a:rPr sz="3450" spc="-360" dirty="0">
                <a:solidFill>
                  <a:srgbClr val="DCDEE0"/>
                </a:solidFill>
                <a:latin typeface="Lucida Sans Unicode"/>
                <a:cs typeface="Lucida Sans Unicode"/>
              </a:rPr>
              <a:t>x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y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.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55" dirty="0">
                <a:solidFill>
                  <a:srgbClr val="DCDEE0"/>
                </a:solidFill>
                <a:latin typeface="Lucida Sans Unicode"/>
                <a:cs typeface="Lucida Sans Unicode"/>
              </a:rPr>
              <a:t>I</a:t>
            </a:r>
            <a:r>
              <a:rPr sz="3450" spc="-6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90" dirty="0">
                <a:solidFill>
                  <a:srgbClr val="DCDEE0"/>
                </a:solidFill>
                <a:latin typeface="Lucida Sans Unicode"/>
                <a:cs typeface="Lucida Sans Unicode"/>
              </a:rPr>
              <a:t>run</a:t>
            </a:r>
            <a:r>
              <a:rPr sz="3450" spc="-75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14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60" dirty="0">
                <a:solidFill>
                  <a:srgbClr val="DCDEE0"/>
                </a:solidFill>
                <a:latin typeface="Lucida Sans Unicode"/>
                <a:cs typeface="Lucida Sans Unicode"/>
              </a:rPr>
              <a:t>eac</a:t>
            </a:r>
            <a:r>
              <a:rPr sz="3450" spc="55" dirty="0">
                <a:solidFill>
                  <a:srgbClr val="DCDEE0"/>
                </a:solidFill>
                <a:latin typeface="Lucida Sans Unicode"/>
                <a:cs typeface="Lucida Sans Unicode"/>
              </a:rPr>
              <a:t>h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90" dirty="0">
                <a:solidFill>
                  <a:srgbClr val="DCDEE0"/>
                </a:solidFill>
                <a:latin typeface="Lucida Sans Unicode"/>
                <a:cs typeface="Lucida Sans Unicode"/>
              </a:rPr>
              <a:t>n</a:t>
            </a:r>
            <a:r>
              <a:rPr sz="3450" spc="-195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d</a:t>
            </a:r>
            <a:r>
              <a:rPr sz="3450" spc="65" dirty="0">
                <a:solidFill>
                  <a:srgbClr val="DCDEE0"/>
                </a:solidFill>
                <a:latin typeface="Lucida Sans Unicode"/>
                <a:cs typeface="Lucida Sans Unicode"/>
              </a:rPr>
              <a:t>e  </a:t>
            </a:r>
            <a:r>
              <a:rPr sz="3450" spc="-135" dirty="0">
                <a:solidFill>
                  <a:srgbClr val="DCDEE0"/>
                </a:solidFill>
                <a:latin typeface="Lucida Sans Unicode"/>
                <a:cs typeface="Lucida Sans Unicode"/>
              </a:rPr>
              <a:t>an</a:t>
            </a:r>
            <a:r>
              <a:rPr sz="3450" spc="-35" dirty="0">
                <a:solidFill>
                  <a:srgbClr val="DCDEE0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DCDEE0"/>
                </a:solidFill>
                <a:latin typeface="Lucida Sans Unicode"/>
                <a:cs typeface="Lucida Sans Unicode"/>
              </a:rPr>
              <a:t>handle</a:t>
            </a:r>
            <a:r>
              <a:rPr sz="3450" spc="5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40" dirty="0">
                <a:solidFill>
                  <a:srgbClr val="DCDEE0"/>
                </a:solidFill>
                <a:latin typeface="Lucida Sans Unicode"/>
                <a:cs typeface="Lucida Sans Unicode"/>
              </a:rPr>
              <a:t>som</a:t>
            </a:r>
            <a:r>
              <a:rPr sz="3450" spc="-3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10" dirty="0">
                <a:solidFill>
                  <a:srgbClr val="DCDEE0"/>
                </a:solidFill>
                <a:latin typeface="Lucida Sans Unicode"/>
                <a:cs typeface="Lucida Sans Unicode"/>
              </a:rPr>
              <a:t>task</a:t>
            </a:r>
            <a:r>
              <a:rPr sz="3450" spc="-5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29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1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165" dirty="0">
                <a:solidFill>
                  <a:srgbClr val="DCDEE0"/>
                </a:solidFill>
                <a:latin typeface="Lucida Sans Unicode"/>
                <a:cs typeface="Lucida Sans Unicode"/>
              </a:rPr>
              <a:t>la</a:t>
            </a:r>
            <a:r>
              <a:rPr sz="3450" spc="-18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1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3450" spc="-25" dirty="0">
                <a:solidFill>
                  <a:srgbClr val="DCDEE0"/>
                </a:solidFill>
                <a:latin typeface="Lucida Sans Unicode"/>
                <a:cs typeface="Lucida Sans Unicode"/>
              </a:rPr>
              <a:t>d</a:t>
            </a:r>
            <a:r>
              <a:rPr sz="3450" spc="-3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3450" spc="-55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32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70" dirty="0">
                <a:solidFill>
                  <a:srgbClr val="DCDEE0"/>
                </a:solidFill>
                <a:latin typeface="Lucida Sans Unicode"/>
                <a:cs typeface="Lucida Sans Unicode"/>
              </a:rPr>
              <a:t>p</a:t>
            </a:r>
            <a:r>
              <a:rPr sz="3450" spc="-29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3450" spc="-229" dirty="0">
                <a:solidFill>
                  <a:srgbClr val="DCDEE0"/>
                </a:solidFill>
                <a:latin typeface="Lucida Sans Unicode"/>
                <a:cs typeface="Lucida Sans Unicode"/>
              </a:rPr>
              <a:t>o</a:t>
            </a:r>
            <a:r>
              <a:rPr sz="3450" spc="-165" dirty="0">
                <a:solidFill>
                  <a:srgbClr val="DCDEE0"/>
                </a:solidFill>
                <a:latin typeface="Lucida Sans Unicode"/>
                <a:cs typeface="Lucida Sans Unicode"/>
              </a:rPr>
              <a:t>viding  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networking </a:t>
            </a:r>
            <a:r>
              <a:rPr sz="3450" spc="-65" dirty="0">
                <a:solidFill>
                  <a:srgbClr val="DCDEE0"/>
                </a:solidFill>
                <a:latin typeface="Lucida Sans Unicode"/>
                <a:cs typeface="Lucida Sans Unicode"/>
              </a:rPr>
              <a:t>between </a:t>
            </a:r>
            <a:r>
              <a:rPr sz="3450" spc="-125" dirty="0">
                <a:solidFill>
                  <a:srgbClr val="DCDEE0"/>
                </a:solidFill>
                <a:latin typeface="Lucida Sans Unicode"/>
                <a:cs typeface="Lucida Sans Unicode"/>
              </a:rPr>
              <a:t>containers </a:t>
            </a:r>
            <a:r>
              <a:rPr sz="3450" spc="-100" dirty="0">
                <a:solidFill>
                  <a:srgbClr val="DCDEE0"/>
                </a:solidFill>
                <a:latin typeface="Lucida Sans Unicode"/>
                <a:cs typeface="Lucida Sans Unicode"/>
              </a:rPr>
              <a:t>and </a:t>
            </a:r>
            <a:r>
              <a:rPr sz="3450" spc="-50" dirty="0">
                <a:solidFill>
                  <a:srgbClr val="DCDEE0"/>
                </a:solidFill>
                <a:latin typeface="Lucida Sans Unicode"/>
                <a:cs typeface="Lucida Sans Unicode"/>
              </a:rPr>
              <a:t>services </a:t>
            </a:r>
            <a:r>
              <a:rPr sz="3450" spc="-200" dirty="0">
                <a:solidFill>
                  <a:srgbClr val="DCDEE0"/>
                </a:solidFill>
                <a:latin typeface="Lucida Sans Unicode"/>
                <a:cs typeface="Lucida Sans Unicode"/>
              </a:rPr>
              <a:t>in </a:t>
            </a:r>
            <a:r>
              <a:rPr sz="3450" spc="-105" dirty="0">
                <a:solidFill>
                  <a:srgbClr val="DCDEE0"/>
                </a:solidFill>
                <a:latin typeface="Lucida Sans Unicode"/>
                <a:cs typeface="Lucida Sans Unicode"/>
              </a:rPr>
              <a:t>the </a:t>
            </a:r>
            <a:r>
              <a:rPr sz="3450" spc="-108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DCDEE0"/>
                </a:solidFill>
                <a:latin typeface="Lucida Sans Unicode"/>
                <a:cs typeface="Lucida Sans Unicode"/>
              </a:rPr>
              <a:t>cluster.</a:t>
            </a:r>
            <a:endParaRPr sz="3450">
              <a:latin typeface="Lucida Sans Unicode"/>
              <a:cs typeface="Lucida Sans Unicode"/>
            </a:endParaRPr>
          </a:p>
        </p:txBody>
      </p:sp>
      <p:pic>
        <p:nvPicPr>
          <p:cNvPr id="19" name="object 19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660222" y="1724153"/>
            <a:ext cx="4816687" cy="908680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757954" y="2057786"/>
              <a:ext cx="3371850" cy="6050915"/>
            </a:xfrm>
            <a:custGeom>
              <a:avLst/>
              <a:gdLst/>
              <a:ahLst/>
              <a:cxnLst/>
              <a:rect l="l" t="t" r="r" b="b"/>
              <a:pathLst>
                <a:path w="3371850" h="6050915">
                  <a:moveTo>
                    <a:pt x="3371621" y="6019457"/>
                  </a:moveTo>
                  <a:lnTo>
                    <a:pt x="0" y="6019457"/>
                  </a:lnTo>
                  <a:lnTo>
                    <a:pt x="0" y="6050864"/>
                  </a:lnTo>
                  <a:lnTo>
                    <a:pt x="3371621" y="6050864"/>
                  </a:lnTo>
                  <a:lnTo>
                    <a:pt x="3371621" y="6019457"/>
                  </a:lnTo>
                  <a:close/>
                </a:path>
                <a:path w="3371850" h="6050915">
                  <a:moveTo>
                    <a:pt x="3371621" y="0"/>
                  </a:moveTo>
                  <a:lnTo>
                    <a:pt x="0" y="0"/>
                  </a:lnTo>
                  <a:lnTo>
                    <a:pt x="0" y="31419"/>
                  </a:lnTo>
                  <a:lnTo>
                    <a:pt x="3371621" y="31419"/>
                  </a:lnTo>
                  <a:lnTo>
                    <a:pt x="3371621" y="0"/>
                  </a:lnTo>
                  <a:close/>
                </a:path>
              </a:pathLst>
            </a:custGeom>
            <a:solidFill>
              <a:srgbClr val="FC89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0804153" y="2470880"/>
            <a:ext cx="365125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130" dirty="0">
                <a:solidFill>
                  <a:srgbClr val="FFFFFF"/>
                </a:solidFill>
                <a:latin typeface="Arial"/>
                <a:cs typeface="Arial"/>
              </a:rPr>
              <a:t>What</a:t>
            </a:r>
            <a:r>
              <a:rPr sz="2800" b="1" spc="-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800" b="1" spc="10" dirty="0">
                <a:solidFill>
                  <a:srgbClr val="FFFFFF"/>
                </a:solidFill>
                <a:latin typeface="Arial"/>
                <a:cs typeface="Arial"/>
              </a:rPr>
              <a:t>Is</a:t>
            </a:r>
            <a:r>
              <a:rPr sz="2800" b="1" spc="-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800" b="1" spc="35" dirty="0">
                <a:solidFill>
                  <a:srgbClr val="FFFFFF"/>
                </a:solidFill>
                <a:latin typeface="Arial"/>
                <a:cs typeface="Arial"/>
              </a:rPr>
              <a:t>Kubernetes?</a:t>
            </a:r>
            <a:endParaRPr sz="2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804153" y="4059837"/>
            <a:ext cx="424815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130" dirty="0">
                <a:solidFill>
                  <a:srgbClr val="FFFFFF"/>
                </a:solidFill>
                <a:latin typeface="Arial"/>
                <a:cs typeface="Arial"/>
              </a:rPr>
              <a:t>What</a:t>
            </a:r>
            <a:r>
              <a:rPr sz="2800" b="1" spc="-1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800" b="1" spc="35" dirty="0">
                <a:solidFill>
                  <a:srgbClr val="FFFFFF"/>
                </a:solidFill>
                <a:latin typeface="Arial"/>
                <a:cs typeface="Arial"/>
              </a:rPr>
              <a:t>Does</a:t>
            </a:r>
            <a:r>
              <a:rPr sz="2800" b="1" spc="-1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800" b="1" spc="-45" dirty="0">
                <a:solidFill>
                  <a:srgbClr val="FFFFFF"/>
                </a:solidFill>
                <a:latin typeface="Arial"/>
                <a:cs typeface="Arial"/>
              </a:rPr>
              <a:t>“K8s”</a:t>
            </a:r>
            <a:r>
              <a:rPr sz="2800" b="1" spc="-1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800" b="1" spc="60" dirty="0">
                <a:solidFill>
                  <a:srgbClr val="FFFFFF"/>
                </a:solidFill>
                <a:latin typeface="Arial"/>
                <a:cs typeface="Arial"/>
              </a:rPr>
              <a:t>Mean?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4153" y="5648794"/>
            <a:ext cx="282511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10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800" b="1" spc="-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800" b="1" spc="70" dirty="0">
                <a:solidFill>
                  <a:srgbClr val="FFFFFF"/>
                </a:solidFill>
                <a:latin typeface="Arial"/>
                <a:cs typeface="Arial"/>
              </a:rPr>
              <a:t>K8s</a:t>
            </a:r>
            <a:r>
              <a:rPr sz="2800" b="1" spc="-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800" b="1" spc="60" dirty="0">
                <a:solidFill>
                  <a:srgbClr val="FFFFFF"/>
                </a:solidFill>
                <a:latin typeface="Arial"/>
                <a:cs typeface="Arial"/>
              </a:rPr>
              <a:t>Cluster</a:t>
            </a:r>
            <a:endParaRPr sz="28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4153" y="7237751"/>
            <a:ext cx="231203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70" dirty="0">
                <a:solidFill>
                  <a:srgbClr val="FFFFFF"/>
                </a:solidFill>
                <a:latin typeface="Arial"/>
                <a:cs typeface="Arial"/>
              </a:rPr>
              <a:t>K8s</a:t>
            </a:r>
            <a:r>
              <a:rPr sz="2800" b="1" spc="-1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800" b="1" spc="35" dirty="0">
                <a:solidFill>
                  <a:srgbClr val="FFFFFF"/>
                </a:solidFill>
                <a:latin typeface="Arial"/>
                <a:cs typeface="Arial"/>
              </a:rPr>
              <a:t>Features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28749" y="9046844"/>
            <a:ext cx="3863756" cy="226171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450248" y="2586308"/>
            <a:ext cx="19203670" cy="7022526"/>
            <a:chOff x="450248" y="2586308"/>
            <a:chExt cx="19203670" cy="7022526"/>
          </a:xfrm>
        </p:grpSpPr>
        <p:sp>
          <p:nvSpPr>
            <p:cNvPr id="18" name="object 18"/>
            <p:cNvSpPr/>
            <p:nvPr/>
          </p:nvSpPr>
          <p:spPr>
            <a:xfrm>
              <a:off x="450248" y="9608834"/>
              <a:ext cx="19203670" cy="0"/>
            </a:xfrm>
            <a:custGeom>
              <a:avLst/>
              <a:gdLst/>
              <a:ahLst/>
              <a:cxnLst/>
              <a:rect l="l" t="t" r="r" b="b"/>
              <a:pathLst>
                <a:path w="19203670">
                  <a:moveTo>
                    <a:pt x="0" y="0"/>
                  </a:moveTo>
                  <a:lnTo>
                    <a:pt x="19203603" y="0"/>
                  </a:lnTo>
                </a:path>
              </a:pathLst>
            </a:custGeom>
            <a:ln w="31412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09913" y="2586308"/>
              <a:ext cx="8900252" cy="3026085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4507606" y="1981546"/>
            <a:ext cx="445516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105" dirty="0">
                <a:solidFill>
                  <a:srgbClr val="FC8918"/>
                </a:solidFill>
                <a:latin typeface="Arial"/>
                <a:cs typeface="Arial"/>
              </a:rPr>
              <a:t>LESSON</a:t>
            </a:r>
            <a:r>
              <a:rPr sz="2950" b="1" spc="130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2950" b="1" spc="135" dirty="0">
                <a:solidFill>
                  <a:srgbClr val="FC8918"/>
                </a:solidFill>
                <a:latin typeface="Arial"/>
                <a:cs typeface="Arial"/>
              </a:rPr>
              <a:t>BREAKDOWN</a:t>
            </a:r>
            <a:endParaRPr sz="2950">
              <a:latin typeface="Arial"/>
              <a:cs typeface="Arial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xfrm>
            <a:off x="2025671" y="3427196"/>
            <a:ext cx="6961505" cy="14331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200" spc="185" dirty="0"/>
              <a:t>K8</a:t>
            </a:r>
            <a:r>
              <a:rPr sz="9200" spc="285" dirty="0"/>
              <a:t>s</a:t>
            </a:r>
            <a:r>
              <a:rPr sz="9200" spc="-1080" dirty="0"/>
              <a:t> </a:t>
            </a:r>
            <a:r>
              <a:rPr sz="9200" spc="-335" dirty="0"/>
              <a:t>B</a:t>
            </a:r>
            <a:r>
              <a:rPr sz="9200" spc="-330" dirty="0"/>
              <a:t>a</a:t>
            </a:r>
            <a:r>
              <a:rPr sz="9200" spc="210" dirty="0"/>
              <a:t>sic</a:t>
            </a:r>
            <a:r>
              <a:rPr sz="9200" spc="455" dirty="0"/>
              <a:t>s</a:t>
            </a:r>
            <a:endParaRPr sz="9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5109792" cy="53401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60" dirty="0"/>
              <a:t>A</a:t>
            </a:r>
            <a:r>
              <a:rPr spc="-95" dirty="0"/>
              <a:t>r</a:t>
            </a:r>
            <a:r>
              <a:rPr spc="-75" dirty="0"/>
              <a:t>chi</a:t>
            </a:r>
            <a:r>
              <a:rPr spc="-100" dirty="0"/>
              <a:t>t</a:t>
            </a:r>
            <a:r>
              <a:rPr spc="-70" dirty="0"/>
              <a:t>ectu</a:t>
            </a:r>
            <a:r>
              <a:rPr spc="-175" dirty="0"/>
              <a:t>r</a:t>
            </a:r>
            <a:r>
              <a:rPr spc="35" dirty="0"/>
              <a:t>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50094" y="764374"/>
            <a:ext cx="19604355" cy="10128885"/>
            <a:chOff x="250094" y="764374"/>
            <a:chExt cx="19604355" cy="1012888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0094" y="3573752"/>
              <a:ext cx="19603905" cy="731947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874227" y="764374"/>
              <a:ext cx="11968222" cy="2806197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4833577" y="1688572"/>
            <a:ext cx="9935210" cy="8928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650" spc="-55" dirty="0">
                <a:solidFill>
                  <a:srgbClr val="DCDEE0"/>
                </a:solidFill>
                <a:latin typeface="Lucida Sans Unicode"/>
                <a:cs typeface="Lucida Sans Unicode"/>
              </a:rPr>
              <a:t>A</a:t>
            </a:r>
            <a:r>
              <a:rPr sz="5650" spc="-53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5650" spc="-155" dirty="0">
                <a:solidFill>
                  <a:srgbClr val="DCDEE0"/>
                </a:solidFill>
                <a:latin typeface="Lucida Sans Unicode"/>
                <a:cs typeface="Lucida Sans Unicode"/>
              </a:rPr>
              <a:t>K8</a:t>
            </a:r>
            <a:r>
              <a:rPr sz="5650" spc="10" dirty="0">
                <a:solidFill>
                  <a:srgbClr val="DCDEE0"/>
                </a:solidFill>
                <a:latin typeface="Lucida Sans Unicode"/>
                <a:cs typeface="Lucida Sans Unicode"/>
              </a:rPr>
              <a:t>s</a:t>
            </a:r>
            <a:r>
              <a:rPr sz="5650" spc="-5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5650" spc="-220" dirty="0">
                <a:solidFill>
                  <a:srgbClr val="DCDEE0"/>
                </a:solidFill>
                <a:latin typeface="Lucida Sans Unicode"/>
                <a:cs typeface="Lucida Sans Unicode"/>
              </a:rPr>
              <a:t>Clus</a:t>
            </a:r>
            <a:r>
              <a:rPr sz="5650" spc="-24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5650" spc="-19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5650" spc="-15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5650" spc="-53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5650" spc="-655" dirty="0">
                <a:solidFill>
                  <a:srgbClr val="DCDEE0"/>
                </a:solidFill>
                <a:latin typeface="Lucida Sans Unicode"/>
                <a:cs typeface="Lucida Sans Unicode"/>
              </a:rPr>
              <a:t>-</a:t>
            </a:r>
            <a:r>
              <a:rPr sz="5650" spc="-53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5650" spc="-145" dirty="0">
                <a:solidFill>
                  <a:srgbClr val="DCDEE0"/>
                </a:solidFill>
                <a:latin typeface="Lucida Sans Unicode"/>
                <a:cs typeface="Lucida Sans Unicode"/>
              </a:rPr>
              <a:t>Th</a:t>
            </a:r>
            <a:r>
              <a:rPr sz="5650" spc="30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r>
              <a:rPr sz="5650" spc="-530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5650" spc="275" dirty="0">
                <a:solidFill>
                  <a:srgbClr val="DCDEE0"/>
                </a:solidFill>
                <a:latin typeface="Lucida Sans Unicode"/>
                <a:cs typeface="Lucida Sans Unicode"/>
              </a:rPr>
              <a:t>B</a:t>
            </a:r>
            <a:r>
              <a:rPr sz="5650" spc="-285" dirty="0">
                <a:solidFill>
                  <a:srgbClr val="DCDEE0"/>
                </a:solidFill>
                <a:latin typeface="Lucida Sans Unicode"/>
                <a:cs typeface="Lucida Sans Unicode"/>
              </a:rPr>
              <a:t>i</a:t>
            </a:r>
            <a:r>
              <a:rPr sz="5650" spc="-235" dirty="0">
                <a:solidFill>
                  <a:srgbClr val="DCDEE0"/>
                </a:solidFill>
                <a:latin typeface="Lucida Sans Unicode"/>
                <a:cs typeface="Lucida Sans Unicode"/>
              </a:rPr>
              <a:t>g</a:t>
            </a:r>
            <a:r>
              <a:rPr sz="5650" spc="-535" dirty="0">
                <a:solidFill>
                  <a:srgbClr val="DCDEE0"/>
                </a:solidFill>
                <a:latin typeface="Lucida Sans Unicode"/>
                <a:cs typeface="Lucida Sans Unicode"/>
              </a:rPr>
              <a:t> </a:t>
            </a:r>
            <a:r>
              <a:rPr sz="5650" spc="-55" dirty="0">
                <a:solidFill>
                  <a:srgbClr val="DCDEE0"/>
                </a:solidFill>
                <a:latin typeface="Lucida Sans Unicode"/>
                <a:cs typeface="Lucida Sans Unicode"/>
              </a:rPr>
              <a:t>Pic</a:t>
            </a:r>
            <a:r>
              <a:rPr sz="5650" spc="-85" dirty="0">
                <a:solidFill>
                  <a:srgbClr val="DCDEE0"/>
                </a:solidFill>
                <a:latin typeface="Lucida Sans Unicode"/>
                <a:cs typeface="Lucida Sans Unicode"/>
              </a:rPr>
              <a:t>t</a:t>
            </a:r>
            <a:r>
              <a:rPr sz="5650" spc="-409" dirty="0">
                <a:solidFill>
                  <a:srgbClr val="DCDEE0"/>
                </a:solidFill>
                <a:latin typeface="Lucida Sans Unicode"/>
                <a:cs typeface="Lucida Sans Unicode"/>
              </a:rPr>
              <a:t>u</a:t>
            </a:r>
            <a:r>
              <a:rPr sz="5650" spc="-430" dirty="0">
                <a:solidFill>
                  <a:srgbClr val="DCDEE0"/>
                </a:solidFill>
                <a:latin typeface="Lucida Sans Unicode"/>
                <a:cs typeface="Lucida Sans Unicode"/>
              </a:rPr>
              <a:t>r</a:t>
            </a:r>
            <a:r>
              <a:rPr sz="5650" spc="165" dirty="0">
                <a:solidFill>
                  <a:srgbClr val="DCDEE0"/>
                </a:solidFill>
                <a:latin typeface="Lucida Sans Unicode"/>
                <a:cs typeface="Lucida Sans Unicode"/>
              </a:rPr>
              <a:t>e</a:t>
            </a:r>
            <a:endParaRPr sz="56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101184" y="3767003"/>
            <a:ext cx="15901669" cy="3342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900"/>
              </a:lnSpc>
              <a:spcBef>
                <a:spcPts val="100"/>
              </a:spcBef>
            </a:pPr>
            <a:r>
              <a:rPr sz="4950" b="1" spc="-395" dirty="0">
                <a:solidFill>
                  <a:srgbClr val="FFFFFF"/>
                </a:solidFill>
                <a:latin typeface="Arial"/>
                <a:cs typeface="Arial"/>
              </a:rPr>
              <a:t>“</a:t>
            </a:r>
            <a:r>
              <a:rPr sz="4950" b="1" spc="-335" dirty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sz="4950" b="1" spc="50" dirty="0">
                <a:solidFill>
                  <a:srgbClr val="FFFFFF"/>
                </a:solidFill>
                <a:latin typeface="Arial"/>
                <a:cs typeface="Arial"/>
              </a:rPr>
              <a:t>u</a:t>
            </a:r>
            <a:r>
              <a:rPr sz="4950" b="1" spc="114" dirty="0">
                <a:solidFill>
                  <a:srgbClr val="FFFFFF"/>
                </a:solidFill>
                <a:latin typeface="Arial"/>
                <a:cs typeface="Arial"/>
              </a:rPr>
              <a:t>b</a:t>
            </a:r>
            <a:r>
              <a:rPr sz="4950" b="1" spc="20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4950" b="1" spc="9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4950" b="1" spc="5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4950" b="1" spc="20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4950" b="1" spc="24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4950" b="1" spc="20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4950" b="1" spc="2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4950" b="1" spc="-22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-10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4950" b="1" spc="-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4950" b="1" spc="-22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114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4950" b="1" spc="-22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105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4950" b="1" spc="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4950" b="1" spc="229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4950" b="1" spc="27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4950" b="1" spc="114" dirty="0">
                <a:solidFill>
                  <a:srgbClr val="FFFFFF"/>
                </a:solidFill>
                <a:latin typeface="Arial"/>
                <a:cs typeface="Arial"/>
              </a:rPr>
              <a:t>ab</a:t>
            </a:r>
            <a:r>
              <a:rPr sz="4950" b="1" spc="80" dirty="0">
                <a:solidFill>
                  <a:srgbClr val="FFFFFF"/>
                </a:solidFill>
                <a:latin typeface="Arial"/>
                <a:cs typeface="Arial"/>
              </a:rPr>
              <a:t>le</a:t>
            </a:r>
            <a:r>
              <a:rPr sz="4950" b="1" spc="12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4950" b="1" spc="-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15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4950" b="1" spc="85" dirty="0">
                <a:solidFill>
                  <a:srgbClr val="FFFFFF"/>
                </a:solidFill>
                <a:latin typeface="Arial"/>
                <a:cs typeface="Arial"/>
              </a:rPr>
              <a:t>x</a:t>
            </a:r>
            <a:r>
              <a:rPr sz="4950" b="1" spc="24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4950" b="1" spc="20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4950" b="1" spc="5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4950" b="1" spc="2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4950" b="1" spc="20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4950" b="1" spc="60" dirty="0">
                <a:solidFill>
                  <a:srgbClr val="FFFFFF"/>
                </a:solidFill>
                <a:latin typeface="Arial"/>
                <a:cs typeface="Arial"/>
              </a:rPr>
              <a:t>b</a:t>
            </a:r>
            <a:r>
              <a:rPr sz="4950" b="1" spc="80" dirty="0">
                <a:solidFill>
                  <a:srgbClr val="FFFFFF"/>
                </a:solidFill>
                <a:latin typeface="Arial"/>
                <a:cs typeface="Arial"/>
              </a:rPr>
              <a:t>le</a:t>
            </a:r>
            <a:r>
              <a:rPr sz="4950" b="1" spc="12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4950" b="1" spc="-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4950" b="1" spc="105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4950" b="1" spc="20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4950" b="1" spc="5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4950" b="1" spc="670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4950" b="1" spc="2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4950" b="1" spc="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4950" b="1" spc="50" dirty="0">
                <a:solidFill>
                  <a:srgbClr val="FFFFFF"/>
                </a:solidFill>
                <a:latin typeface="Arial"/>
                <a:cs typeface="Arial"/>
              </a:rPr>
              <a:t>u</a:t>
            </a:r>
            <a:r>
              <a:rPr sz="4950" b="1" spc="-3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4950" b="1" spc="150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4950" b="1" spc="135" dirty="0">
                <a:solidFill>
                  <a:srgbClr val="FFFFFF"/>
                </a:solidFill>
                <a:latin typeface="Arial"/>
                <a:cs typeface="Arial"/>
              </a:rPr>
              <a:t>e  </a:t>
            </a:r>
            <a:r>
              <a:rPr sz="4950" b="1" spc="100" dirty="0">
                <a:solidFill>
                  <a:srgbClr val="FFFFFF"/>
                </a:solidFill>
                <a:latin typeface="Arial"/>
                <a:cs typeface="Arial"/>
              </a:rPr>
              <a:t>platform</a:t>
            </a:r>
            <a:r>
              <a:rPr sz="4950" b="1" spc="-2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85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4950" b="1" spc="-2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75" dirty="0">
                <a:solidFill>
                  <a:srgbClr val="FFFFFF"/>
                </a:solidFill>
                <a:latin typeface="Arial"/>
                <a:cs typeface="Arial"/>
              </a:rPr>
              <a:t>managing</a:t>
            </a:r>
            <a:r>
              <a:rPr sz="4950" b="1" spc="-2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110" dirty="0">
                <a:solidFill>
                  <a:srgbClr val="FFFFFF"/>
                </a:solidFill>
                <a:latin typeface="Arial"/>
                <a:cs typeface="Arial"/>
              </a:rPr>
              <a:t>containerized</a:t>
            </a:r>
            <a:r>
              <a:rPr sz="4950" b="1" spc="-2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80" dirty="0">
                <a:solidFill>
                  <a:srgbClr val="FFFFFF"/>
                </a:solidFill>
                <a:latin typeface="Arial"/>
                <a:cs typeface="Arial"/>
              </a:rPr>
              <a:t>workloads</a:t>
            </a:r>
            <a:r>
              <a:rPr sz="4950" b="1" spc="-2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95" dirty="0">
                <a:solidFill>
                  <a:srgbClr val="FFFFFF"/>
                </a:solidFill>
                <a:latin typeface="Arial"/>
                <a:cs typeface="Arial"/>
              </a:rPr>
              <a:t>and </a:t>
            </a:r>
            <a:r>
              <a:rPr sz="4950" b="1" spc="-13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110" dirty="0">
                <a:solidFill>
                  <a:srgbClr val="FFFFFF"/>
                </a:solidFill>
                <a:latin typeface="Arial"/>
                <a:cs typeface="Arial"/>
              </a:rPr>
              <a:t>services, </a:t>
            </a:r>
            <a:r>
              <a:rPr sz="4950" b="1" spc="195" dirty="0">
                <a:solidFill>
                  <a:srgbClr val="FFFFFF"/>
                </a:solidFill>
                <a:latin typeface="Arial"/>
                <a:cs typeface="Arial"/>
              </a:rPr>
              <a:t>that </a:t>
            </a:r>
            <a:r>
              <a:rPr sz="4950" b="1" spc="105" dirty="0">
                <a:solidFill>
                  <a:srgbClr val="FFFFFF"/>
                </a:solidFill>
                <a:latin typeface="Arial"/>
                <a:cs typeface="Arial"/>
              </a:rPr>
              <a:t>facilitates </a:t>
            </a:r>
            <a:r>
              <a:rPr sz="4950" b="1" spc="125" dirty="0">
                <a:solidFill>
                  <a:srgbClr val="FFFFFF"/>
                </a:solidFill>
                <a:latin typeface="Arial"/>
                <a:cs typeface="Arial"/>
              </a:rPr>
              <a:t>both </a:t>
            </a:r>
            <a:r>
              <a:rPr sz="4950" b="1" spc="105" dirty="0">
                <a:solidFill>
                  <a:srgbClr val="FFFFFF"/>
                </a:solidFill>
                <a:latin typeface="Arial"/>
                <a:cs typeface="Arial"/>
              </a:rPr>
              <a:t>declarative </a:t>
            </a:r>
            <a:r>
              <a:rPr sz="4950" b="1" spc="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75" dirty="0">
                <a:solidFill>
                  <a:srgbClr val="FFFFFF"/>
                </a:solidFill>
                <a:latin typeface="Arial"/>
                <a:cs typeface="Arial"/>
              </a:rPr>
              <a:t>configuration</a:t>
            </a:r>
            <a:r>
              <a:rPr sz="4950" b="1" spc="-2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95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4950" b="1" spc="-22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950" b="1" spc="10" dirty="0">
                <a:solidFill>
                  <a:srgbClr val="FFFFFF"/>
                </a:solidFill>
                <a:latin typeface="Arial"/>
                <a:cs typeface="Arial"/>
              </a:rPr>
              <a:t>automation.”</a:t>
            </a:r>
            <a:endParaRPr sz="49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57277" y="8298981"/>
            <a:ext cx="3390265" cy="882015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351155" marR="5080" indent="-339090">
              <a:lnSpc>
                <a:spcPct val="100600"/>
              </a:lnSpc>
              <a:spcBef>
                <a:spcPts val="80"/>
              </a:spcBef>
            </a:pPr>
            <a:r>
              <a:rPr sz="2800" b="1" spc="-190" dirty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sz="2800" b="1" spc="30" dirty="0">
                <a:solidFill>
                  <a:srgbClr val="FFFFFF"/>
                </a:solidFill>
                <a:latin typeface="Arial"/>
                <a:cs typeface="Arial"/>
              </a:rPr>
              <a:t>u</a:t>
            </a:r>
            <a:r>
              <a:rPr sz="2800" b="1" spc="70" dirty="0">
                <a:solidFill>
                  <a:srgbClr val="FFFFFF"/>
                </a:solidFill>
                <a:latin typeface="Arial"/>
                <a:cs typeface="Arial"/>
              </a:rPr>
              <a:t>b</a:t>
            </a:r>
            <a:r>
              <a:rPr sz="2800" b="1" spc="114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2800" b="1" spc="5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2800" b="1" spc="3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2800" b="1" spc="114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2800" b="1" spc="13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2800" b="1" spc="114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2800" b="1" spc="1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2800" b="1" spc="-1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800" b="1" spc="11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2800" b="1" spc="40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sz="2800" b="1" spc="145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sz="2800" b="1" spc="35" dirty="0">
                <a:solidFill>
                  <a:srgbClr val="FFFFFF"/>
                </a:solidFill>
                <a:latin typeface="Arial"/>
                <a:cs typeface="Arial"/>
              </a:rPr>
              <a:t>ic</a:t>
            </a:r>
            <a:r>
              <a:rPr sz="2800" b="1" spc="25" dirty="0">
                <a:solidFill>
                  <a:srgbClr val="FFFFFF"/>
                </a:solidFill>
                <a:latin typeface="Arial"/>
                <a:cs typeface="Arial"/>
              </a:rPr>
              <a:t>ia</a:t>
            </a:r>
            <a:r>
              <a:rPr sz="2800" b="1" spc="-20" dirty="0">
                <a:solidFill>
                  <a:srgbClr val="FFFFFF"/>
                </a:solidFill>
                <a:latin typeface="Arial"/>
                <a:cs typeface="Arial"/>
              </a:rPr>
              <a:t>l  </a:t>
            </a:r>
            <a:r>
              <a:rPr sz="2800" b="1" spc="55" dirty="0">
                <a:solidFill>
                  <a:srgbClr val="FFFFFF"/>
                </a:solidFill>
                <a:latin typeface="Arial"/>
                <a:cs typeface="Arial"/>
              </a:rPr>
              <a:t>Documentation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8" cy="1130855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7293790" cy="1130855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7294245" cy="11308715"/>
            </a:xfrm>
            <a:custGeom>
              <a:avLst/>
              <a:gdLst/>
              <a:ahLst/>
              <a:cxnLst/>
              <a:rect l="l" t="t" r="r" b="b"/>
              <a:pathLst>
                <a:path w="7294245" h="11308715">
                  <a:moveTo>
                    <a:pt x="7293728" y="0"/>
                  </a:moveTo>
                  <a:lnTo>
                    <a:pt x="0" y="0"/>
                  </a:lnTo>
                  <a:lnTo>
                    <a:pt x="0" y="11308556"/>
                  </a:lnTo>
                  <a:lnTo>
                    <a:pt x="7293728" y="11308556"/>
                  </a:lnTo>
                  <a:lnTo>
                    <a:pt x="7293728" y="0"/>
                  </a:lnTo>
                  <a:close/>
                </a:path>
              </a:pathLst>
            </a:custGeom>
            <a:solidFill>
              <a:srgbClr val="843EED">
                <a:alpha val="82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895047" y="1654399"/>
              <a:ext cx="7005022" cy="280619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852101" y="2510735"/>
            <a:ext cx="4958715" cy="11563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7400" spc="300" dirty="0">
                <a:latin typeface="Arial"/>
                <a:cs typeface="Arial"/>
              </a:rPr>
              <a:t>Wha</a:t>
            </a:r>
            <a:r>
              <a:rPr sz="7400" spc="190" dirty="0">
                <a:latin typeface="Arial"/>
                <a:cs typeface="Arial"/>
              </a:rPr>
              <a:t>t</a:t>
            </a:r>
            <a:r>
              <a:rPr sz="7400" spc="-540" dirty="0">
                <a:latin typeface="Arial"/>
                <a:cs typeface="Arial"/>
              </a:rPr>
              <a:t> </a:t>
            </a:r>
            <a:r>
              <a:rPr sz="7400" dirty="0">
                <a:latin typeface="Arial"/>
                <a:cs typeface="Arial"/>
              </a:rPr>
              <a:t>Does</a:t>
            </a:r>
            <a:endParaRPr sz="7400">
              <a:latin typeface="Arial"/>
              <a:cs typeface="Arial"/>
            </a:endParaRPr>
          </a:p>
        </p:txBody>
      </p:sp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926460" y="2544425"/>
            <a:ext cx="7779867" cy="2837609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8852101" y="3423797"/>
            <a:ext cx="5785485" cy="11563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7400" b="1" spc="-220" dirty="0">
                <a:solidFill>
                  <a:srgbClr val="FFFFFF"/>
                </a:solidFill>
                <a:latin typeface="Arial"/>
                <a:cs typeface="Arial"/>
              </a:rPr>
              <a:t>“K8s</a:t>
            </a:r>
            <a:r>
              <a:rPr sz="7400" b="1" spc="-95" dirty="0">
                <a:solidFill>
                  <a:srgbClr val="FFFFFF"/>
                </a:solidFill>
                <a:latin typeface="Arial"/>
                <a:cs typeface="Arial"/>
              </a:rPr>
              <a:t>”</a:t>
            </a:r>
            <a:r>
              <a:rPr sz="7400" b="1" spc="-5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7400" b="1" spc="290" dirty="0">
                <a:solidFill>
                  <a:srgbClr val="FFFFFF"/>
                </a:solidFill>
                <a:latin typeface="Arial"/>
                <a:cs typeface="Arial"/>
              </a:rPr>
              <a:t>Me</a:t>
            </a:r>
            <a:r>
              <a:rPr sz="7400" b="1" spc="22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7400" b="1" spc="-240" dirty="0">
                <a:solidFill>
                  <a:srgbClr val="FFFFFF"/>
                </a:solidFill>
                <a:latin typeface="Arial"/>
                <a:cs typeface="Arial"/>
              </a:rPr>
              <a:t>n?</a:t>
            </a:r>
            <a:endParaRPr sz="7400">
              <a:latin typeface="Arial"/>
              <a:cs typeface="Arial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7905518" y="5863695"/>
            <a:ext cx="10156825" cy="3078480"/>
            <a:chOff x="7905518" y="5863695"/>
            <a:chExt cx="10156825" cy="3078480"/>
          </a:xfrm>
        </p:grpSpPr>
        <p:pic>
          <p:nvPicPr>
            <p:cNvPr id="11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915989" y="5863695"/>
              <a:ext cx="6387240" cy="2544425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334702" y="5884637"/>
              <a:ext cx="4303533" cy="2439716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575472" y="5874166"/>
              <a:ext cx="3403037" cy="2450187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7905518" y="6408182"/>
              <a:ext cx="10156758" cy="2533954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8852102" y="6872211"/>
            <a:ext cx="8140700" cy="1087755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080">
              <a:lnSpc>
                <a:spcPct val="101600"/>
              </a:lnSpc>
              <a:spcBef>
                <a:spcPts val="45"/>
              </a:spcBef>
            </a:pPr>
            <a:r>
              <a:rPr sz="3450" spc="15" dirty="0">
                <a:solidFill>
                  <a:srgbClr val="C3CBDA"/>
                </a:solidFill>
                <a:latin typeface="Arial"/>
                <a:cs typeface="Arial"/>
              </a:rPr>
              <a:t>K8s</a:t>
            </a:r>
            <a:r>
              <a:rPr sz="3450" spc="-204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15" dirty="0">
                <a:solidFill>
                  <a:srgbClr val="C3CBDA"/>
                </a:solidFill>
                <a:latin typeface="Arial"/>
                <a:cs typeface="Arial"/>
              </a:rPr>
              <a:t>is</a:t>
            </a:r>
            <a:r>
              <a:rPr sz="3450" spc="-200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30" dirty="0">
                <a:solidFill>
                  <a:srgbClr val="C3CBDA"/>
                </a:solidFill>
                <a:latin typeface="Arial"/>
                <a:cs typeface="Arial"/>
              </a:rPr>
              <a:t>simply</a:t>
            </a:r>
            <a:r>
              <a:rPr sz="3450" spc="-204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95" dirty="0">
                <a:solidFill>
                  <a:srgbClr val="C3CBDA"/>
                </a:solidFill>
                <a:latin typeface="Arial"/>
                <a:cs typeface="Arial"/>
              </a:rPr>
              <a:t>short</a:t>
            </a:r>
            <a:r>
              <a:rPr sz="3450" spc="-200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95" dirty="0">
                <a:solidFill>
                  <a:srgbClr val="C3CBDA"/>
                </a:solidFill>
                <a:latin typeface="Arial"/>
                <a:cs typeface="Arial"/>
              </a:rPr>
              <a:t>for</a:t>
            </a:r>
            <a:r>
              <a:rPr sz="3450" spc="-210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dirty="0">
                <a:solidFill>
                  <a:srgbClr val="FFFFFF"/>
                </a:solidFill>
                <a:latin typeface="Arial"/>
                <a:cs typeface="Arial"/>
              </a:rPr>
              <a:t>Kubernetes</a:t>
            </a:r>
            <a:r>
              <a:rPr sz="3450" dirty="0">
                <a:solidFill>
                  <a:srgbClr val="C3CBDA"/>
                </a:solidFill>
                <a:latin typeface="Arial"/>
                <a:cs typeface="Arial"/>
              </a:rPr>
              <a:t>.</a:t>
            </a:r>
            <a:r>
              <a:rPr sz="3450" spc="-195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40" dirty="0">
                <a:solidFill>
                  <a:srgbClr val="C3CBDA"/>
                </a:solidFill>
                <a:latin typeface="Arial"/>
                <a:cs typeface="Arial"/>
              </a:rPr>
              <a:t>The</a:t>
            </a:r>
            <a:r>
              <a:rPr sz="3450" spc="-195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215" dirty="0">
                <a:solidFill>
                  <a:srgbClr val="C3CBDA"/>
                </a:solidFill>
                <a:latin typeface="Arial"/>
                <a:cs typeface="Arial"/>
              </a:rPr>
              <a:t>8 </a:t>
            </a:r>
            <a:r>
              <a:rPr sz="3450" spc="-944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-80" dirty="0">
                <a:solidFill>
                  <a:srgbClr val="C3CBDA"/>
                </a:solidFill>
                <a:latin typeface="Arial"/>
                <a:cs typeface="Arial"/>
              </a:rPr>
              <a:t>r</a:t>
            </a:r>
            <a:r>
              <a:rPr sz="3450" spc="40" dirty="0">
                <a:solidFill>
                  <a:srgbClr val="C3CBDA"/>
                </a:solidFill>
                <a:latin typeface="Arial"/>
                <a:cs typeface="Arial"/>
              </a:rPr>
              <a:t>e</a:t>
            </a:r>
            <a:r>
              <a:rPr sz="3450" spc="85" dirty="0">
                <a:solidFill>
                  <a:srgbClr val="C3CBDA"/>
                </a:solidFill>
                <a:latin typeface="Arial"/>
                <a:cs typeface="Arial"/>
              </a:rPr>
              <a:t>p</a:t>
            </a:r>
            <a:r>
              <a:rPr sz="3450" spc="-80" dirty="0">
                <a:solidFill>
                  <a:srgbClr val="C3CBDA"/>
                </a:solidFill>
                <a:latin typeface="Arial"/>
                <a:cs typeface="Arial"/>
              </a:rPr>
              <a:t>r</a:t>
            </a:r>
            <a:r>
              <a:rPr sz="3450" spc="40" dirty="0">
                <a:solidFill>
                  <a:srgbClr val="C3CBDA"/>
                </a:solidFill>
                <a:latin typeface="Arial"/>
                <a:cs typeface="Arial"/>
              </a:rPr>
              <a:t>e</a:t>
            </a:r>
            <a:r>
              <a:rPr sz="3450" spc="-20" dirty="0">
                <a:solidFill>
                  <a:srgbClr val="C3CBDA"/>
                </a:solidFill>
                <a:latin typeface="Arial"/>
                <a:cs typeface="Arial"/>
              </a:rPr>
              <a:t>s</a:t>
            </a:r>
            <a:r>
              <a:rPr sz="3450" spc="-10" dirty="0">
                <a:solidFill>
                  <a:srgbClr val="C3CBDA"/>
                </a:solidFill>
                <a:latin typeface="Arial"/>
                <a:cs typeface="Arial"/>
              </a:rPr>
              <a:t>e</a:t>
            </a:r>
            <a:r>
              <a:rPr sz="3450" dirty="0">
                <a:solidFill>
                  <a:srgbClr val="C3CBDA"/>
                </a:solidFill>
                <a:latin typeface="Arial"/>
                <a:cs typeface="Arial"/>
              </a:rPr>
              <a:t>n</a:t>
            </a:r>
            <a:r>
              <a:rPr sz="3450" spc="160" dirty="0">
                <a:solidFill>
                  <a:srgbClr val="C3CBDA"/>
                </a:solidFill>
                <a:latin typeface="Arial"/>
                <a:cs typeface="Arial"/>
              </a:rPr>
              <a:t>t</a:t>
            </a:r>
            <a:r>
              <a:rPr sz="3450" spc="85" dirty="0">
                <a:solidFill>
                  <a:srgbClr val="C3CBDA"/>
                </a:solidFill>
                <a:latin typeface="Arial"/>
                <a:cs typeface="Arial"/>
              </a:rPr>
              <a:t>s</a:t>
            </a:r>
            <a:r>
              <a:rPr sz="3450" spc="-195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235" dirty="0">
                <a:solidFill>
                  <a:srgbClr val="C3CBDA"/>
                </a:solidFill>
                <a:latin typeface="Arial"/>
                <a:cs typeface="Arial"/>
              </a:rPr>
              <a:t>t</a:t>
            </a:r>
            <a:r>
              <a:rPr sz="3450" spc="20" dirty="0">
                <a:solidFill>
                  <a:srgbClr val="C3CBDA"/>
                </a:solidFill>
                <a:latin typeface="Arial"/>
                <a:cs typeface="Arial"/>
              </a:rPr>
              <a:t>h</a:t>
            </a:r>
            <a:r>
              <a:rPr sz="3450" spc="95" dirty="0">
                <a:solidFill>
                  <a:srgbClr val="C3CBDA"/>
                </a:solidFill>
                <a:latin typeface="Arial"/>
                <a:cs typeface="Arial"/>
              </a:rPr>
              <a:t>e</a:t>
            </a:r>
            <a:r>
              <a:rPr sz="3450" spc="-195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215" dirty="0">
                <a:solidFill>
                  <a:srgbClr val="C3CBDA"/>
                </a:solidFill>
                <a:latin typeface="Arial"/>
                <a:cs typeface="Arial"/>
              </a:rPr>
              <a:t>8</a:t>
            </a:r>
            <a:r>
              <a:rPr sz="3450" spc="-195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-50" dirty="0">
                <a:solidFill>
                  <a:srgbClr val="C3CBDA"/>
                </a:solidFill>
                <a:latin typeface="Arial"/>
                <a:cs typeface="Arial"/>
              </a:rPr>
              <a:t>l</a:t>
            </a:r>
            <a:r>
              <a:rPr sz="3450" spc="-10" dirty="0">
                <a:solidFill>
                  <a:srgbClr val="C3CBDA"/>
                </a:solidFill>
                <a:latin typeface="Arial"/>
                <a:cs typeface="Arial"/>
              </a:rPr>
              <a:t>e</a:t>
            </a:r>
            <a:r>
              <a:rPr sz="3450" spc="195" dirty="0">
                <a:solidFill>
                  <a:srgbClr val="C3CBDA"/>
                </a:solidFill>
                <a:latin typeface="Arial"/>
                <a:cs typeface="Arial"/>
              </a:rPr>
              <a:t>t</a:t>
            </a:r>
            <a:r>
              <a:rPr sz="3450" spc="175" dirty="0">
                <a:solidFill>
                  <a:srgbClr val="C3CBDA"/>
                </a:solidFill>
                <a:latin typeface="Arial"/>
                <a:cs typeface="Arial"/>
              </a:rPr>
              <a:t>t</a:t>
            </a:r>
            <a:r>
              <a:rPr sz="3450" spc="-10" dirty="0">
                <a:solidFill>
                  <a:srgbClr val="C3CBDA"/>
                </a:solidFill>
                <a:latin typeface="Arial"/>
                <a:cs typeface="Arial"/>
              </a:rPr>
              <a:t>e</a:t>
            </a:r>
            <a:r>
              <a:rPr sz="3450" spc="30" dirty="0">
                <a:solidFill>
                  <a:srgbClr val="C3CBDA"/>
                </a:solidFill>
                <a:latin typeface="Arial"/>
                <a:cs typeface="Arial"/>
              </a:rPr>
              <a:t>r</a:t>
            </a:r>
            <a:r>
              <a:rPr sz="3450" spc="85" dirty="0">
                <a:solidFill>
                  <a:srgbClr val="C3CBDA"/>
                </a:solidFill>
                <a:latin typeface="Arial"/>
                <a:cs typeface="Arial"/>
              </a:rPr>
              <a:t>s</a:t>
            </a:r>
            <a:r>
              <a:rPr sz="3450" spc="-195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125" dirty="0">
                <a:solidFill>
                  <a:srgbClr val="C3CBDA"/>
                </a:solidFill>
                <a:latin typeface="Arial"/>
                <a:cs typeface="Arial"/>
              </a:rPr>
              <a:t>b</a:t>
            </a:r>
            <a:r>
              <a:rPr sz="3450" spc="-10" dirty="0">
                <a:solidFill>
                  <a:srgbClr val="C3CBDA"/>
                </a:solidFill>
                <a:latin typeface="Arial"/>
                <a:cs typeface="Arial"/>
              </a:rPr>
              <a:t>e</a:t>
            </a:r>
            <a:r>
              <a:rPr sz="3450" spc="195" dirty="0">
                <a:solidFill>
                  <a:srgbClr val="C3CBDA"/>
                </a:solidFill>
                <a:latin typeface="Arial"/>
                <a:cs typeface="Arial"/>
              </a:rPr>
              <a:t>t</a:t>
            </a:r>
            <a:r>
              <a:rPr sz="3450" spc="150" dirty="0">
                <a:solidFill>
                  <a:srgbClr val="C3CBDA"/>
                </a:solidFill>
                <a:latin typeface="Arial"/>
                <a:cs typeface="Arial"/>
              </a:rPr>
              <a:t>w</a:t>
            </a:r>
            <a:r>
              <a:rPr sz="3450" spc="-10" dirty="0">
                <a:solidFill>
                  <a:srgbClr val="C3CBDA"/>
                </a:solidFill>
                <a:latin typeface="Arial"/>
                <a:cs typeface="Arial"/>
              </a:rPr>
              <a:t>ee</a:t>
            </a:r>
            <a:r>
              <a:rPr sz="3450" spc="105" dirty="0">
                <a:solidFill>
                  <a:srgbClr val="C3CBDA"/>
                </a:solidFill>
                <a:latin typeface="Arial"/>
                <a:cs typeface="Arial"/>
              </a:rPr>
              <a:t>n</a:t>
            </a:r>
            <a:r>
              <a:rPr sz="3450" spc="-195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-45" dirty="0">
                <a:solidFill>
                  <a:srgbClr val="C3CBDA"/>
                </a:solidFill>
                <a:latin typeface="Arial"/>
                <a:cs typeface="Arial"/>
              </a:rPr>
              <a:t>K</a:t>
            </a:r>
            <a:r>
              <a:rPr sz="3450" spc="-195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-75" dirty="0">
                <a:solidFill>
                  <a:srgbClr val="C3CBDA"/>
                </a:solidFill>
                <a:latin typeface="Arial"/>
                <a:cs typeface="Arial"/>
              </a:rPr>
              <a:t>a</a:t>
            </a:r>
            <a:r>
              <a:rPr sz="3450" dirty="0">
                <a:solidFill>
                  <a:srgbClr val="C3CBDA"/>
                </a:solidFill>
                <a:latin typeface="Arial"/>
                <a:cs typeface="Arial"/>
              </a:rPr>
              <a:t>n</a:t>
            </a:r>
            <a:r>
              <a:rPr sz="3450" spc="229" dirty="0">
                <a:solidFill>
                  <a:srgbClr val="C3CBDA"/>
                </a:solidFill>
                <a:latin typeface="Arial"/>
                <a:cs typeface="Arial"/>
              </a:rPr>
              <a:t>d</a:t>
            </a:r>
            <a:r>
              <a:rPr sz="3450" spc="-195" dirty="0">
                <a:solidFill>
                  <a:srgbClr val="C3CBDA"/>
                </a:solidFill>
                <a:latin typeface="Arial"/>
                <a:cs typeface="Arial"/>
              </a:rPr>
              <a:t> </a:t>
            </a:r>
            <a:r>
              <a:rPr sz="3450" spc="-200" dirty="0">
                <a:solidFill>
                  <a:srgbClr val="C3CBDA"/>
                </a:solidFill>
                <a:latin typeface="Arial"/>
                <a:cs typeface="Arial"/>
              </a:rPr>
              <a:t>S</a:t>
            </a:r>
            <a:r>
              <a:rPr sz="3450" spc="5" dirty="0">
                <a:solidFill>
                  <a:srgbClr val="C3CBDA"/>
                </a:solidFill>
                <a:latin typeface="Arial"/>
                <a:cs typeface="Arial"/>
              </a:rPr>
              <a:t>!</a:t>
            </a:r>
            <a:endParaRPr sz="34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4031290" cy="53401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68960" y="447685"/>
            <a:ext cx="2447925" cy="553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20" dirty="0"/>
              <a:t>Clus</a:t>
            </a:r>
            <a:r>
              <a:rPr spc="-65" dirty="0"/>
              <a:t>t</a:t>
            </a:r>
            <a:r>
              <a:rPr spc="-105" dirty="0"/>
              <a:t>er</a:t>
            </a: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79650" y="2911475"/>
            <a:ext cx="15146125" cy="7330507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D25F125-6219-8B4B-8071-0AF79C619829}"/>
              </a:ext>
            </a:extLst>
          </p:cNvPr>
          <p:cNvSpPr/>
          <p:nvPr/>
        </p:nvSpPr>
        <p:spPr>
          <a:xfrm>
            <a:off x="1212850" y="2169320"/>
            <a:ext cx="17678400" cy="8940790"/>
          </a:xfrm>
          <a:prstGeom prst="roundRect">
            <a:avLst/>
          </a:prstGeom>
          <a:solidFill>
            <a:schemeClr val="accent1">
              <a:alpha val="12000"/>
            </a:schemeClr>
          </a:solidFill>
          <a:ln w="825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943C71-1E6C-BF43-8BD8-C111C3CD9830}"/>
              </a:ext>
            </a:extLst>
          </p:cNvPr>
          <p:cNvSpPr txBox="1"/>
          <p:nvPr/>
        </p:nvSpPr>
        <p:spPr>
          <a:xfrm>
            <a:off x="2584450" y="1415307"/>
            <a:ext cx="2253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K8s Cluster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3296" y="785316"/>
            <a:ext cx="7152005" cy="3749040"/>
            <a:chOff x="73296" y="785316"/>
            <a:chExt cx="7152005" cy="374904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237" y="1811463"/>
              <a:ext cx="7130672" cy="272243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3296" y="785316"/>
              <a:ext cx="4303533" cy="246065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022568" y="1586368"/>
            <a:ext cx="5112385" cy="2128520"/>
          </a:xfrm>
          <a:prstGeom prst="rect">
            <a:avLst/>
          </a:prstGeom>
        </p:spPr>
        <p:txBody>
          <a:bodyPr vert="horz" wrap="square" lIns="0" tIns="2222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50"/>
              </a:spcBef>
            </a:pPr>
            <a:r>
              <a:rPr sz="3450" b="1" spc="-5" dirty="0">
                <a:solidFill>
                  <a:srgbClr val="FC8918"/>
                </a:solidFill>
                <a:latin typeface="Arial"/>
                <a:cs typeface="Arial"/>
              </a:rPr>
              <a:t>K8</a:t>
            </a:r>
            <a:r>
              <a:rPr sz="3450" b="1" spc="85" dirty="0">
                <a:solidFill>
                  <a:srgbClr val="FC8918"/>
                </a:solidFill>
                <a:latin typeface="Arial"/>
                <a:cs typeface="Arial"/>
              </a:rPr>
              <a:t>s</a:t>
            </a:r>
            <a:r>
              <a:rPr sz="3450" b="1" spc="-36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3450" b="1" spc="-165" dirty="0">
                <a:solidFill>
                  <a:srgbClr val="FC8918"/>
                </a:solidFill>
                <a:latin typeface="Arial"/>
                <a:cs typeface="Arial"/>
              </a:rPr>
              <a:t>Ba</a:t>
            </a:r>
            <a:r>
              <a:rPr sz="3450" b="1" spc="-65" dirty="0">
                <a:solidFill>
                  <a:srgbClr val="FC8918"/>
                </a:solidFill>
                <a:latin typeface="Arial"/>
                <a:cs typeface="Arial"/>
              </a:rPr>
              <a:t>sic</a:t>
            </a:r>
            <a:r>
              <a:rPr sz="3450" b="1" spc="25" dirty="0">
                <a:solidFill>
                  <a:srgbClr val="FC8918"/>
                </a:solidFill>
                <a:latin typeface="Arial"/>
                <a:cs typeface="Arial"/>
              </a:rPr>
              <a:t>s</a:t>
            </a:r>
            <a:endParaRPr sz="34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080"/>
              </a:spcBef>
            </a:pPr>
            <a:r>
              <a:rPr sz="6400" b="1" spc="85" dirty="0">
                <a:solidFill>
                  <a:srgbClr val="FFFFFF"/>
                </a:solidFill>
                <a:latin typeface="Arial"/>
                <a:cs typeface="Arial"/>
              </a:rPr>
              <a:t>K8</a:t>
            </a:r>
            <a:r>
              <a:rPr sz="6400" b="1" spc="16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6400" b="1" spc="-4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400" b="1" spc="-515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sz="6400" b="1" spc="12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400" b="1" spc="12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6400" b="1" spc="26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6400" b="1" spc="-20" dirty="0">
                <a:solidFill>
                  <a:srgbClr val="FFFFFF"/>
                </a:solidFill>
                <a:latin typeface="Arial"/>
                <a:cs typeface="Arial"/>
              </a:rPr>
              <a:t>u</a:t>
            </a:r>
            <a:r>
              <a:rPr sz="6400" b="1" spc="-14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6400" b="1" spc="60" dirty="0">
                <a:solidFill>
                  <a:srgbClr val="FFFFFF"/>
                </a:solidFill>
                <a:latin typeface="Arial"/>
                <a:cs typeface="Arial"/>
              </a:rPr>
              <a:t>es</a:t>
            </a:r>
            <a:endParaRPr sz="64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992608" y="1670938"/>
            <a:ext cx="7995284" cy="2532168"/>
          </a:xfrm>
          <a:prstGeom prst="rect">
            <a:avLst/>
          </a:prstGeom>
        </p:spPr>
        <p:txBody>
          <a:bodyPr vert="horz" wrap="square" lIns="0" tIns="1968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0"/>
              </a:spcBef>
            </a:pPr>
            <a:r>
              <a:rPr sz="2950" b="1" spc="-40" dirty="0">
                <a:solidFill>
                  <a:srgbClr val="3366FF"/>
                </a:solidFill>
                <a:latin typeface="Arial"/>
                <a:cs typeface="Arial"/>
              </a:rPr>
              <a:t>C</a:t>
            </a:r>
            <a:r>
              <a:rPr sz="2950" b="1" spc="-55" dirty="0">
                <a:solidFill>
                  <a:srgbClr val="3366FF"/>
                </a:solidFill>
                <a:latin typeface="Arial"/>
                <a:cs typeface="Arial"/>
              </a:rPr>
              <a:t>o</a:t>
            </a:r>
            <a:r>
              <a:rPr sz="2950" b="1" spc="-30" dirty="0">
                <a:solidFill>
                  <a:srgbClr val="3366FF"/>
                </a:solidFill>
                <a:latin typeface="Arial"/>
                <a:cs typeface="Arial"/>
              </a:rPr>
              <a:t>nt</a:t>
            </a:r>
            <a:r>
              <a:rPr lang="en-US" sz="2950" b="1" spc="-30" dirty="0">
                <a:solidFill>
                  <a:srgbClr val="3366FF"/>
                </a:solidFill>
                <a:latin typeface="Arial"/>
                <a:cs typeface="Arial"/>
              </a:rPr>
              <a:t>a</a:t>
            </a:r>
            <a:r>
              <a:rPr sz="2950" b="1" spc="-30" dirty="0">
                <a:solidFill>
                  <a:srgbClr val="3366FF"/>
                </a:solidFill>
                <a:latin typeface="Arial"/>
                <a:cs typeface="Arial"/>
              </a:rPr>
              <a:t>ine</a:t>
            </a:r>
            <a:r>
              <a:rPr sz="2950" b="1" spc="60" dirty="0">
                <a:solidFill>
                  <a:srgbClr val="3366FF"/>
                </a:solidFill>
                <a:latin typeface="Arial"/>
                <a:cs typeface="Arial"/>
              </a:rPr>
              <a:t>r</a:t>
            </a:r>
            <a:r>
              <a:rPr sz="2950" b="1" spc="-340" dirty="0">
                <a:solidFill>
                  <a:srgbClr val="3366FF"/>
                </a:solidFill>
                <a:latin typeface="Arial"/>
                <a:cs typeface="Arial"/>
              </a:rPr>
              <a:t> </a:t>
            </a:r>
            <a:r>
              <a:rPr sz="2950" b="1" spc="-45" dirty="0">
                <a:solidFill>
                  <a:srgbClr val="3366FF"/>
                </a:solidFill>
                <a:latin typeface="Arial"/>
                <a:cs typeface="Arial"/>
              </a:rPr>
              <a:t>O</a:t>
            </a:r>
            <a:r>
              <a:rPr sz="2950" b="1" spc="-155" dirty="0">
                <a:solidFill>
                  <a:srgbClr val="3366FF"/>
                </a:solidFill>
                <a:latin typeface="Arial"/>
                <a:cs typeface="Arial"/>
              </a:rPr>
              <a:t>r</a:t>
            </a:r>
            <a:r>
              <a:rPr sz="2950" b="1" spc="-10" dirty="0">
                <a:solidFill>
                  <a:srgbClr val="3366FF"/>
                </a:solidFill>
                <a:latin typeface="Arial"/>
                <a:cs typeface="Arial"/>
              </a:rPr>
              <a:t>chest</a:t>
            </a:r>
            <a:r>
              <a:rPr sz="2950" b="1" spc="-85" dirty="0">
                <a:solidFill>
                  <a:srgbClr val="3366FF"/>
                </a:solidFill>
                <a:latin typeface="Arial"/>
                <a:cs typeface="Arial"/>
              </a:rPr>
              <a:t>r</a:t>
            </a:r>
            <a:r>
              <a:rPr sz="2950" b="1" spc="-50" dirty="0">
                <a:solidFill>
                  <a:srgbClr val="3366FF"/>
                </a:solidFill>
                <a:latin typeface="Arial"/>
                <a:cs typeface="Arial"/>
              </a:rPr>
              <a:t>ati</a:t>
            </a:r>
            <a:r>
              <a:rPr sz="2950" b="1" spc="-25" dirty="0">
                <a:solidFill>
                  <a:srgbClr val="3366FF"/>
                </a:solidFill>
                <a:latin typeface="Arial"/>
                <a:cs typeface="Arial"/>
              </a:rPr>
              <a:t>o</a:t>
            </a:r>
            <a:r>
              <a:rPr sz="2950" b="1" spc="40" dirty="0">
                <a:solidFill>
                  <a:srgbClr val="3366FF"/>
                </a:solidFill>
                <a:latin typeface="Arial"/>
                <a:cs typeface="Arial"/>
              </a:rPr>
              <a:t>n</a:t>
            </a:r>
            <a:endParaRPr sz="2950" dirty="0">
              <a:latin typeface="Arial"/>
              <a:cs typeface="Arial"/>
            </a:endParaRPr>
          </a:p>
          <a:p>
            <a:pPr marL="535940" marR="5080">
              <a:lnSpc>
                <a:spcPct val="103099"/>
              </a:lnSpc>
              <a:spcBef>
                <a:spcPts val="1645"/>
              </a:spcBef>
            </a:pPr>
            <a:r>
              <a:rPr sz="3600" spc="55" dirty="0">
                <a:solidFill>
                  <a:srgbClr val="F2F5FC"/>
                </a:solidFill>
                <a:latin typeface="Arial"/>
                <a:cs typeface="Arial"/>
              </a:rPr>
              <a:t>Th</a:t>
            </a:r>
            <a:r>
              <a:rPr lang="en-US" sz="3600" spc="55" dirty="0">
                <a:solidFill>
                  <a:srgbClr val="F2F5FC"/>
                </a:solidFill>
                <a:latin typeface="Arial"/>
                <a:cs typeface="Arial"/>
              </a:rPr>
              <a:t>e</a:t>
            </a:r>
            <a:r>
              <a:rPr sz="3600" spc="55" dirty="0">
                <a:solidFill>
                  <a:srgbClr val="F2F5FC"/>
                </a:solidFill>
                <a:latin typeface="Arial"/>
                <a:cs typeface="Arial"/>
              </a:rPr>
              <a:t> primary </a:t>
            </a:r>
            <a:r>
              <a:rPr sz="3600" spc="50" dirty="0">
                <a:solidFill>
                  <a:srgbClr val="F2F5FC"/>
                </a:solidFill>
                <a:latin typeface="Arial"/>
                <a:cs typeface="Arial"/>
              </a:rPr>
              <a:t>purpose </a:t>
            </a:r>
            <a:r>
              <a:rPr sz="3600" spc="180" dirty="0">
                <a:solidFill>
                  <a:srgbClr val="F2F5FC"/>
                </a:solidFill>
                <a:latin typeface="Arial"/>
                <a:cs typeface="Arial"/>
              </a:rPr>
              <a:t>of </a:t>
            </a:r>
            <a:r>
              <a:rPr sz="3600" spc="10" dirty="0">
                <a:solidFill>
                  <a:srgbClr val="F2F5FC"/>
                </a:solidFill>
                <a:latin typeface="Arial"/>
                <a:cs typeface="Arial"/>
              </a:rPr>
              <a:t>Kubernetes </a:t>
            </a:r>
            <a:r>
              <a:rPr sz="3600" spc="-990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25" dirty="0">
                <a:solidFill>
                  <a:srgbClr val="F2F5FC"/>
                </a:solidFill>
                <a:latin typeface="Arial"/>
                <a:cs typeface="Arial"/>
              </a:rPr>
              <a:t>is</a:t>
            </a:r>
            <a:r>
              <a:rPr sz="3600" spc="-210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175" dirty="0">
                <a:solidFill>
                  <a:srgbClr val="F2F5FC"/>
                </a:solidFill>
                <a:latin typeface="Arial"/>
                <a:cs typeface="Arial"/>
              </a:rPr>
              <a:t>to</a:t>
            </a:r>
            <a:r>
              <a:rPr sz="3600" spc="-204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35" dirty="0">
                <a:solidFill>
                  <a:srgbClr val="F2F5FC"/>
                </a:solidFill>
                <a:latin typeface="Arial"/>
                <a:cs typeface="Arial"/>
              </a:rPr>
              <a:t>dynamically</a:t>
            </a:r>
            <a:r>
              <a:rPr sz="3600" spc="-204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20" dirty="0">
                <a:solidFill>
                  <a:srgbClr val="F2F5FC"/>
                </a:solidFill>
                <a:latin typeface="Arial"/>
                <a:cs typeface="Arial"/>
              </a:rPr>
              <a:t>manage</a:t>
            </a:r>
            <a:r>
              <a:rPr sz="3600" spc="-204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35" dirty="0">
                <a:solidFill>
                  <a:srgbClr val="F2F5FC"/>
                </a:solidFill>
                <a:latin typeface="Arial"/>
                <a:cs typeface="Arial"/>
              </a:rPr>
              <a:t>containers </a:t>
            </a:r>
            <a:r>
              <a:rPr sz="3600" spc="-985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30" dirty="0">
                <a:solidFill>
                  <a:srgbClr val="F2F5FC"/>
                </a:solidFill>
                <a:latin typeface="Arial"/>
                <a:cs typeface="Arial"/>
              </a:rPr>
              <a:t>across</a:t>
            </a:r>
            <a:r>
              <a:rPr sz="3600" spc="-195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35" dirty="0">
                <a:solidFill>
                  <a:srgbClr val="F2F5FC"/>
                </a:solidFill>
                <a:latin typeface="Arial"/>
                <a:cs typeface="Arial"/>
              </a:rPr>
              <a:t>multiple</a:t>
            </a:r>
            <a:r>
              <a:rPr sz="3600" spc="-200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100" dirty="0">
                <a:solidFill>
                  <a:srgbClr val="F2F5FC"/>
                </a:solidFill>
                <a:latin typeface="Arial"/>
                <a:cs typeface="Arial"/>
              </a:rPr>
              <a:t>host</a:t>
            </a:r>
            <a:r>
              <a:rPr sz="3600" spc="-190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25" dirty="0">
                <a:solidFill>
                  <a:srgbClr val="F2F5FC"/>
                </a:solidFill>
                <a:latin typeface="Arial"/>
                <a:cs typeface="Arial"/>
              </a:rPr>
              <a:t>systems.</a:t>
            </a:r>
            <a:endParaRPr sz="3600" dirty="0">
              <a:latin typeface="Arial"/>
              <a:cs typeface="Arial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10544181" y="7109731"/>
            <a:ext cx="9559925" cy="3696335"/>
            <a:chOff x="10544181" y="7109731"/>
            <a:chExt cx="9559925" cy="3696335"/>
          </a:xfrm>
        </p:grpSpPr>
        <p:pic>
          <p:nvPicPr>
            <p:cNvPr id="18" name="object 1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75594" y="7109731"/>
              <a:ext cx="8146348" cy="2554896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44181" y="7675158"/>
              <a:ext cx="8167290" cy="2565366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575594" y="8240586"/>
              <a:ext cx="9528505" cy="2565366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10992608" y="7510418"/>
            <a:ext cx="8116570" cy="2312035"/>
          </a:xfrm>
          <a:prstGeom prst="rect">
            <a:avLst/>
          </a:prstGeom>
        </p:spPr>
        <p:txBody>
          <a:bodyPr vert="horz" wrap="square" lIns="0" tIns="825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sz="2950" b="1" spc="-40" dirty="0">
                <a:solidFill>
                  <a:srgbClr val="3366FF"/>
                </a:solidFill>
                <a:latin typeface="Arial"/>
                <a:cs typeface="Arial"/>
              </a:rPr>
              <a:t>Automati</a:t>
            </a:r>
            <a:r>
              <a:rPr lang="en-US" sz="2950" b="1" spc="-40" dirty="0">
                <a:solidFill>
                  <a:srgbClr val="3366FF"/>
                </a:solidFill>
                <a:latin typeface="Arial"/>
                <a:cs typeface="Arial"/>
              </a:rPr>
              <a:t>o</a:t>
            </a:r>
            <a:r>
              <a:rPr sz="2950" b="1" spc="-40" dirty="0">
                <a:solidFill>
                  <a:srgbClr val="3366FF"/>
                </a:solidFill>
                <a:latin typeface="Arial"/>
                <a:cs typeface="Arial"/>
              </a:rPr>
              <a:t>n</a:t>
            </a:r>
            <a:endParaRPr sz="2950" dirty="0">
              <a:latin typeface="Arial"/>
              <a:cs typeface="Arial"/>
            </a:endParaRPr>
          </a:p>
          <a:p>
            <a:pPr marL="535940" marR="5080">
              <a:lnSpc>
                <a:spcPct val="103099"/>
              </a:lnSpc>
              <a:spcBef>
                <a:spcPts val="545"/>
              </a:spcBef>
            </a:pPr>
            <a:r>
              <a:rPr sz="3600" spc="20" dirty="0">
                <a:solidFill>
                  <a:srgbClr val="F2F5FC"/>
                </a:solidFill>
                <a:latin typeface="Arial"/>
                <a:cs typeface="Arial"/>
              </a:rPr>
              <a:t>Kubernetes </a:t>
            </a:r>
            <a:r>
              <a:rPr sz="3600" spc="85" dirty="0">
                <a:solidFill>
                  <a:srgbClr val="F2F5FC"/>
                </a:solidFill>
                <a:latin typeface="Arial"/>
                <a:cs typeface="Arial"/>
              </a:rPr>
              <a:t>offers </a:t>
            </a:r>
            <a:r>
              <a:rPr sz="3600" spc="40" dirty="0">
                <a:solidFill>
                  <a:srgbClr val="F2F5FC"/>
                </a:solidFill>
                <a:latin typeface="Arial"/>
                <a:cs typeface="Arial"/>
              </a:rPr>
              <a:t>a </a:t>
            </a:r>
            <a:r>
              <a:rPr sz="3600" spc="60" dirty="0">
                <a:solidFill>
                  <a:srgbClr val="F2F5FC"/>
                </a:solidFill>
                <a:latin typeface="Arial"/>
                <a:cs typeface="Arial"/>
              </a:rPr>
              <a:t>variety </a:t>
            </a:r>
            <a:r>
              <a:rPr sz="3600" spc="180" dirty="0">
                <a:solidFill>
                  <a:srgbClr val="F2F5FC"/>
                </a:solidFill>
                <a:latin typeface="Arial"/>
                <a:cs typeface="Arial"/>
              </a:rPr>
              <a:t>of </a:t>
            </a:r>
            <a:r>
              <a:rPr sz="3600" spc="185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40" dirty="0">
                <a:solidFill>
                  <a:srgbClr val="F2F5FC"/>
                </a:solidFill>
                <a:latin typeface="Arial"/>
                <a:cs typeface="Arial"/>
              </a:rPr>
              <a:t>features </a:t>
            </a:r>
            <a:r>
              <a:rPr sz="3600" spc="175" dirty="0">
                <a:solidFill>
                  <a:srgbClr val="F2F5FC"/>
                </a:solidFill>
                <a:latin typeface="Arial"/>
                <a:cs typeface="Arial"/>
              </a:rPr>
              <a:t>to </a:t>
            </a:r>
            <a:r>
              <a:rPr sz="3600" spc="50" dirty="0">
                <a:solidFill>
                  <a:srgbClr val="F2F5FC"/>
                </a:solidFill>
                <a:latin typeface="Arial"/>
                <a:cs typeface="Arial"/>
              </a:rPr>
              <a:t>help </a:t>
            </a:r>
            <a:r>
              <a:rPr sz="3600" spc="60" dirty="0">
                <a:solidFill>
                  <a:srgbClr val="F2F5FC"/>
                </a:solidFill>
                <a:latin typeface="Arial"/>
                <a:cs typeface="Arial"/>
              </a:rPr>
              <a:t>automate </a:t>
            </a:r>
            <a:r>
              <a:rPr sz="3600" spc="130" dirty="0">
                <a:solidFill>
                  <a:srgbClr val="F2F5FC"/>
                </a:solidFill>
                <a:latin typeface="Arial"/>
                <a:cs typeface="Arial"/>
              </a:rPr>
              <a:t>the </a:t>
            </a:r>
            <a:r>
              <a:rPr sz="3600" spc="135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40" dirty="0">
                <a:solidFill>
                  <a:srgbClr val="F2F5FC"/>
                </a:solidFill>
                <a:latin typeface="Arial"/>
                <a:cs typeface="Arial"/>
              </a:rPr>
              <a:t>management</a:t>
            </a:r>
            <a:r>
              <a:rPr sz="3600" spc="-200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180" dirty="0">
                <a:solidFill>
                  <a:srgbClr val="F2F5FC"/>
                </a:solidFill>
                <a:latin typeface="Arial"/>
                <a:cs typeface="Arial"/>
              </a:rPr>
              <a:t>of</a:t>
            </a:r>
            <a:r>
              <a:rPr sz="3600" spc="-195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60" dirty="0">
                <a:solidFill>
                  <a:srgbClr val="F2F5FC"/>
                </a:solidFill>
                <a:latin typeface="Arial"/>
                <a:cs typeface="Arial"/>
              </a:rPr>
              <a:t>your</a:t>
            </a:r>
            <a:r>
              <a:rPr sz="3600" spc="-195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50" dirty="0">
                <a:solidFill>
                  <a:srgbClr val="F2F5FC"/>
                </a:solidFill>
                <a:latin typeface="Arial"/>
                <a:cs typeface="Arial"/>
              </a:rPr>
              <a:t>container</a:t>
            </a:r>
            <a:r>
              <a:rPr sz="3600" spc="-195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sz="3600" spc="25" dirty="0">
                <a:solidFill>
                  <a:srgbClr val="F2F5FC"/>
                </a:solidFill>
                <a:latin typeface="Arial"/>
                <a:cs typeface="Arial"/>
              </a:rPr>
              <a:t>apps.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52F223-E77B-EF41-A068-CEF43A1C6B3E}"/>
              </a:ext>
            </a:extLst>
          </p:cNvPr>
          <p:cNvSpPr txBox="1"/>
          <p:nvPr/>
        </p:nvSpPr>
        <p:spPr>
          <a:xfrm>
            <a:off x="10670283" y="4650372"/>
            <a:ext cx="8146348" cy="2259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0"/>
              </a:spcBef>
            </a:pPr>
            <a:r>
              <a:rPr lang="en-US" sz="2950" b="1" spc="-25" dirty="0">
                <a:solidFill>
                  <a:srgbClr val="3366FF"/>
                </a:solidFill>
                <a:latin typeface="Arial"/>
                <a:cs typeface="Arial"/>
              </a:rPr>
              <a:t>Application</a:t>
            </a:r>
            <a:r>
              <a:rPr lang="en-US" sz="1600" b="1" spc="-340" dirty="0">
                <a:solidFill>
                  <a:srgbClr val="3366FF"/>
                </a:solidFill>
                <a:latin typeface="Arial"/>
                <a:cs typeface="Arial"/>
              </a:rPr>
              <a:t> </a:t>
            </a:r>
            <a:r>
              <a:rPr lang="en-US" sz="2950" b="1" spc="-25" dirty="0">
                <a:solidFill>
                  <a:srgbClr val="3366FF"/>
                </a:solidFill>
                <a:latin typeface="Arial"/>
                <a:cs typeface="Arial"/>
              </a:rPr>
              <a:t>Reliability</a:t>
            </a:r>
          </a:p>
          <a:p>
            <a:pPr marL="535940" marR="261620">
              <a:lnSpc>
                <a:spcPct val="103099"/>
              </a:lnSpc>
              <a:spcBef>
                <a:spcPts val="305"/>
              </a:spcBef>
            </a:pPr>
            <a:r>
              <a:rPr lang="en-US" sz="3600" spc="20" dirty="0">
                <a:solidFill>
                  <a:srgbClr val="F2F5FC"/>
                </a:solidFill>
                <a:latin typeface="Arial"/>
                <a:cs typeface="Arial"/>
              </a:rPr>
              <a:t>Kubernetes</a:t>
            </a:r>
            <a:r>
              <a:rPr lang="en-US" spc="-200" dirty="0">
                <a:solidFill>
                  <a:srgbClr val="F2F5FC"/>
                </a:solidFill>
                <a:latin typeface="Arial"/>
                <a:cs typeface="Arial"/>
              </a:rPr>
              <a:t> </a:t>
            </a:r>
            <a:r>
              <a:rPr lang="en-US" sz="3600" spc="20" dirty="0">
                <a:solidFill>
                  <a:srgbClr val="F2F5FC"/>
                </a:solidFill>
                <a:latin typeface="Arial"/>
                <a:cs typeface="Arial"/>
              </a:rPr>
              <a:t>makes it easier to build  reliable, self-healing, and scalable  applications</a:t>
            </a:r>
            <a:r>
              <a:rPr lang="en-US" spc="15" dirty="0">
                <a:solidFill>
                  <a:srgbClr val="F2F5FC"/>
                </a:solidFill>
                <a:latin typeface="Arial"/>
                <a:cs typeface="Arial"/>
              </a:rPr>
              <a:t>.</a:t>
            </a:r>
            <a:endParaRPr lang="en-US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1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404" cy="11308556"/>
            <a:chOff x="0" y="0"/>
            <a:chExt cx="20104404" cy="11308556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528749" y="9062551"/>
              <a:ext cx="18575655" cy="31750"/>
            </a:xfrm>
            <a:custGeom>
              <a:avLst/>
              <a:gdLst/>
              <a:ahLst/>
              <a:cxnLst/>
              <a:rect l="l" t="t" r="r" b="b"/>
              <a:pathLst>
                <a:path w="18575655" h="31750">
                  <a:moveTo>
                    <a:pt x="0" y="0"/>
                  </a:moveTo>
                  <a:lnTo>
                    <a:pt x="18575350" y="0"/>
                  </a:lnTo>
                  <a:lnTo>
                    <a:pt x="18575350" y="31412"/>
                  </a:lnTo>
                  <a:lnTo>
                    <a:pt x="0" y="314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06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0718" y="6125468"/>
              <a:ext cx="7444799" cy="3026085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390398" y="5827405"/>
            <a:ext cx="9902825" cy="2572385"/>
          </a:xfrm>
          <a:prstGeom prst="rect">
            <a:avLst/>
          </a:prstGeom>
        </p:spPr>
        <p:txBody>
          <a:bodyPr vert="horz" wrap="square" lIns="0" tIns="273685" rIns="0" bIns="0" rtlCol="0">
            <a:spAutoFit/>
          </a:bodyPr>
          <a:lstStyle/>
          <a:p>
            <a:pPr marL="12700" marR="5080">
              <a:lnSpc>
                <a:spcPts val="8970"/>
              </a:lnSpc>
              <a:spcBef>
                <a:spcPts val="2155"/>
              </a:spcBef>
            </a:pPr>
            <a:r>
              <a:rPr sz="9200" b="1" spc="185" dirty="0">
                <a:solidFill>
                  <a:srgbClr val="FFFFFF"/>
                </a:solidFill>
                <a:latin typeface="Tahoma"/>
                <a:cs typeface="Tahoma"/>
              </a:rPr>
              <a:t>K8</a:t>
            </a:r>
            <a:r>
              <a:rPr sz="9200" b="1" spc="285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9200" b="1" spc="-10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9200" b="1" spc="64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9200" b="1" spc="-54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9200" b="1" spc="-105" dirty="0">
                <a:solidFill>
                  <a:srgbClr val="FFFFFF"/>
                </a:solidFill>
                <a:latin typeface="Tahoma"/>
                <a:cs typeface="Tahoma"/>
              </a:rPr>
              <a:t>chi</a:t>
            </a:r>
            <a:r>
              <a:rPr sz="9200" b="1" spc="-17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9200" b="1" spc="-40" dirty="0">
                <a:solidFill>
                  <a:srgbClr val="FFFFFF"/>
                </a:solidFill>
                <a:latin typeface="Tahoma"/>
                <a:cs typeface="Tahoma"/>
              </a:rPr>
              <a:t>ectu</a:t>
            </a:r>
            <a:r>
              <a:rPr sz="9200" b="1" spc="-48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9200" b="1" spc="-29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9200" b="1" spc="-155" dirty="0">
                <a:solidFill>
                  <a:srgbClr val="FFFFFF"/>
                </a:solidFill>
                <a:latin typeface="Tahoma"/>
                <a:cs typeface="Tahoma"/>
              </a:rPr>
              <a:t>l  </a:t>
            </a:r>
            <a:r>
              <a:rPr sz="9200" b="1" spc="-135" dirty="0">
                <a:solidFill>
                  <a:srgbClr val="FFFFFF"/>
                </a:solidFill>
                <a:latin typeface="Tahoma"/>
                <a:cs typeface="Tahoma"/>
              </a:rPr>
              <a:t>Overview</a:t>
            </a:r>
            <a:endParaRPr sz="92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5266855" cy="53401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60" dirty="0"/>
              <a:t>Cont</a:t>
            </a:r>
            <a:r>
              <a:rPr spc="-170" dirty="0"/>
              <a:t>r</a:t>
            </a:r>
            <a:r>
              <a:rPr spc="-140" dirty="0"/>
              <a:t>o</a:t>
            </a:r>
            <a:r>
              <a:rPr spc="-15" dirty="0"/>
              <a:t>l</a:t>
            </a:r>
            <a:r>
              <a:rPr spc="-480" dirty="0"/>
              <a:t> </a:t>
            </a:r>
            <a:r>
              <a:rPr spc="-140" dirty="0"/>
              <a:t>Pl</a:t>
            </a:r>
            <a:r>
              <a:rPr spc="-155" dirty="0"/>
              <a:t>a</a:t>
            </a:r>
            <a:r>
              <a:rPr spc="-95" dirty="0"/>
              <a:t>ne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0375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50248" y="1256506"/>
            <a:ext cx="19203670" cy="0"/>
          </a:xfrm>
          <a:custGeom>
            <a:avLst/>
            <a:gdLst/>
            <a:ahLst/>
            <a:cxnLst/>
            <a:rect l="l" t="t" r="r" b="b"/>
            <a:pathLst>
              <a:path w="19203670">
                <a:moveTo>
                  <a:pt x="0" y="0"/>
                </a:moveTo>
                <a:lnTo>
                  <a:pt x="1920360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71189"/>
            <a:ext cx="5266855" cy="53401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30" dirty="0"/>
              <a:t>K8</a:t>
            </a:r>
            <a:r>
              <a:rPr spc="105" dirty="0"/>
              <a:t>s</a:t>
            </a:r>
            <a:r>
              <a:rPr spc="-475" dirty="0"/>
              <a:t> </a:t>
            </a:r>
            <a:r>
              <a:rPr spc="-60" dirty="0"/>
              <a:t>Cont</a:t>
            </a:r>
            <a:r>
              <a:rPr spc="-170" dirty="0"/>
              <a:t>r</a:t>
            </a:r>
            <a:r>
              <a:rPr spc="-140" dirty="0"/>
              <a:t>o</a:t>
            </a:r>
            <a:r>
              <a:rPr spc="-15" dirty="0"/>
              <a:t>l</a:t>
            </a:r>
            <a:r>
              <a:rPr spc="-480" dirty="0"/>
              <a:t> </a:t>
            </a:r>
            <a:r>
              <a:rPr spc="-140" dirty="0"/>
              <a:t>Pl</a:t>
            </a:r>
            <a:r>
              <a:rPr spc="-155" dirty="0"/>
              <a:t>a</a:t>
            </a:r>
            <a:r>
              <a:rPr spc="-95" dirty="0"/>
              <a:t>ne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468960" y="255543"/>
            <a:ext cx="30467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K8S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85" dirty="0">
                <a:solidFill>
                  <a:srgbClr val="FC8918"/>
                </a:solidFill>
                <a:latin typeface="Arial"/>
                <a:cs typeface="Arial"/>
              </a:rPr>
              <a:t>ARCHITECTURAL</a:t>
            </a:r>
            <a:r>
              <a:rPr sz="1300" b="1" spc="75" dirty="0">
                <a:solidFill>
                  <a:srgbClr val="FC8918"/>
                </a:solidFill>
                <a:latin typeface="Arial"/>
                <a:cs typeface="Arial"/>
              </a:rPr>
              <a:t> </a:t>
            </a:r>
            <a:r>
              <a:rPr sz="1300" b="1" spc="90" dirty="0">
                <a:solidFill>
                  <a:srgbClr val="FC8918"/>
                </a:solidFill>
                <a:latin typeface="Arial"/>
                <a:cs typeface="Arial"/>
              </a:rPr>
              <a:t>OVERVIEW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449871" y="1724153"/>
            <a:ext cx="19654229" cy="8894437"/>
            <a:chOff x="449871" y="1724153"/>
            <a:chExt cx="19654229" cy="8894437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9871" y="1724153"/>
              <a:ext cx="9979124" cy="8894437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863574" y="3026085"/>
              <a:ext cx="2837609" cy="2429245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732657" y="3026085"/>
              <a:ext cx="4617660" cy="2513012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381791" y="3005144"/>
              <a:ext cx="6722308" cy="2533954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863574" y="3539159"/>
              <a:ext cx="10240525" cy="2544425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863574" y="4073174"/>
              <a:ext cx="10240525" cy="2544425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874044" y="4628131"/>
              <a:ext cx="7067847" cy="2513012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884516" y="5685690"/>
              <a:ext cx="10219584" cy="2523483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863574" y="6219706"/>
              <a:ext cx="10240525" cy="2523483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9874044" y="6753721"/>
              <a:ext cx="5371564" cy="2439716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10820624" y="4010652"/>
            <a:ext cx="8781415" cy="4291330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203835">
              <a:lnSpc>
                <a:spcPct val="101600"/>
              </a:lnSpc>
              <a:spcBef>
                <a:spcPts val="45"/>
              </a:spcBef>
            </a:pPr>
            <a:r>
              <a:rPr sz="3450" spc="-60" dirty="0">
                <a:solidFill>
                  <a:srgbClr val="C3CBDA"/>
                </a:solidFill>
                <a:latin typeface="Lucida Sans Unicode"/>
                <a:cs typeface="Lucida Sans Unicode"/>
              </a:rPr>
              <a:t>The </a:t>
            </a:r>
            <a:r>
              <a:rPr sz="3450" spc="-160" dirty="0">
                <a:solidFill>
                  <a:srgbClr val="FFFFFF"/>
                </a:solidFill>
                <a:latin typeface="Lucida Sans Unicode"/>
                <a:cs typeface="Lucida Sans Unicode"/>
              </a:rPr>
              <a:t>control </a:t>
            </a:r>
            <a:r>
              <a:rPr sz="345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plane </a:t>
            </a:r>
            <a:r>
              <a:rPr sz="3450" spc="-114" dirty="0">
                <a:solidFill>
                  <a:srgbClr val="C3CBDA"/>
                </a:solidFill>
                <a:latin typeface="Lucida Sans Unicode"/>
                <a:cs typeface="Lucida Sans Unicode"/>
              </a:rPr>
              <a:t>is </a:t>
            </a:r>
            <a:r>
              <a:rPr sz="3450" spc="45" dirty="0">
                <a:solidFill>
                  <a:srgbClr val="C3CBDA"/>
                </a:solidFill>
                <a:latin typeface="Lucida Sans Unicode"/>
                <a:cs typeface="Lucida Sans Unicode"/>
              </a:rPr>
              <a:t>a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collection </a:t>
            </a:r>
            <a:r>
              <a:rPr sz="3450" spc="-90" dirty="0">
                <a:solidFill>
                  <a:srgbClr val="C3CBDA"/>
                </a:solidFill>
                <a:latin typeface="Lucida Sans Unicode"/>
                <a:cs typeface="Lucida Sans Unicode"/>
              </a:rPr>
              <a:t>of </a:t>
            </a:r>
            <a:r>
              <a:rPr sz="3450" spc="-215" dirty="0">
                <a:solidFill>
                  <a:srgbClr val="C3CBDA"/>
                </a:solidFill>
                <a:latin typeface="Lucida Sans Unicode"/>
                <a:cs typeface="Lucida Sans Unicode"/>
              </a:rPr>
              <a:t>multiple </a:t>
            </a:r>
            <a:r>
              <a:rPr sz="3450" spc="-108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components </a:t>
            </a:r>
            <a:r>
              <a:rPr sz="3450" spc="-145" dirty="0">
                <a:solidFill>
                  <a:srgbClr val="C3CBDA"/>
                </a:solidFill>
                <a:latin typeface="Lucida Sans Unicode"/>
                <a:cs typeface="Lucida Sans Unicode"/>
              </a:rPr>
              <a:t>responsible 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for </a:t>
            </a:r>
            <a:r>
              <a:rPr sz="3450" spc="-175" dirty="0">
                <a:solidFill>
                  <a:srgbClr val="C3CBDA"/>
                </a:solidFill>
                <a:latin typeface="Lucida Sans Unicode"/>
                <a:cs typeface="Lucida Sans Unicode"/>
              </a:rPr>
              <a:t>managing </a:t>
            </a:r>
            <a:r>
              <a:rPr sz="3450" spc="-105" dirty="0">
                <a:solidFill>
                  <a:srgbClr val="C3CBDA"/>
                </a:solidFill>
                <a:latin typeface="Lucida Sans Unicode"/>
                <a:cs typeface="Lucida Sans Unicode"/>
              </a:rPr>
              <a:t>the 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20" dirty="0">
                <a:solidFill>
                  <a:srgbClr val="C3CBDA"/>
                </a:solidFill>
                <a:latin typeface="Lucida Sans Unicode"/>
                <a:cs typeface="Lucida Sans Unicode"/>
              </a:rPr>
              <a:t>cluster</a:t>
            </a:r>
            <a:r>
              <a:rPr sz="3450" spc="-32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itself</a:t>
            </a:r>
            <a:r>
              <a:rPr sz="3450" spc="-31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80" dirty="0">
                <a:solidFill>
                  <a:srgbClr val="C3CBDA"/>
                </a:solidFill>
                <a:latin typeface="Lucida Sans Unicode"/>
                <a:cs typeface="Lucida Sans Unicode"/>
              </a:rPr>
              <a:t>globally.</a:t>
            </a:r>
            <a:r>
              <a:rPr sz="3450" spc="-32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Essentially,</a:t>
            </a:r>
            <a:r>
              <a:rPr sz="3450" spc="-31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70" dirty="0">
                <a:solidFill>
                  <a:srgbClr val="C3CBDA"/>
                </a:solidFill>
                <a:latin typeface="Lucida Sans Unicode"/>
                <a:cs typeface="Lucida Sans Unicode"/>
              </a:rPr>
              <a:t>the</a:t>
            </a:r>
            <a:r>
              <a:rPr sz="3450" spc="-31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control </a:t>
            </a:r>
            <a:r>
              <a:rPr sz="3450" spc="-108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pl</a:t>
            </a:r>
            <a:r>
              <a:rPr sz="3450" spc="-185" dirty="0">
                <a:solidFill>
                  <a:srgbClr val="C3CBDA"/>
                </a:solidFill>
                <a:latin typeface="Lucida Sans Unicode"/>
                <a:cs typeface="Lucida Sans Unicode"/>
              </a:rPr>
              <a:t>a</a:t>
            </a:r>
            <a:r>
              <a:rPr sz="3450" spc="-120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1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55" dirty="0">
                <a:solidFill>
                  <a:srgbClr val="C3CBDA"/>
                </a:solidFill>
                <a:latin typeface="Lucida Sans Unicode"/>
                <a:cs typeface="Lucida Sans Unicode"/>
              </a:rPr>
              <a:t>c</a:t>
            </a:r>
            <a:r>
              <a:rPr sz="3450" spc="-50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200" dirty="0">
                <a:solidFill>
                  <a:srgbClr val="C3CBDA"/>
                </a:solidFill>
                <a:latin typeface="Lucida Sans Unicode"/>
                <a:cs typeface="Lucida Sans Unicode"/>
              </a:rPr>
              <a:t>n</a:t>
            </a:r>
            <a:r>
              <a:rPr sz="3450" spc="-165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9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o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l</a:t>
            </a:r>
            <a:r>
              <a:rPr sz="3450" spc="-80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0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204" dirty="0">
                <a:solidFill>
                  <a:srgbClr val="C3CBDA"/>
                </a:solidFill>
                <a:latin typeface="Lucida Sans Unicode"/>
                <a:cs typeface="Lucida Sans Unicode"/>
              </a:rPr>
              <a:t>h</a:t>
            </a:r>
            <a:r>
              <a:rPr sz="3450" spc="90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clu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s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t</a:t>
            </a:r>
            <a:r>
              <a:rPr sz="3450" spc="-15" dirty="0">
                <a:solidFill>
                  <a:srgbClr val="C3CBDA"/>
                </a:solidFill>
                <a:latin typeface="Lucida Sans Unicode"/>
                <a:cs typeface="Lucida Sans Unicode"/>
              </a:rPr>
              <a:t>e</a:t>
            </a:r>
            <a:r>
              <a:rPr sz="3450" spc="-450" dirty="0">
                <a:solidFill>
                  <a:srgbClr val="C3CBDA"/>
                </a:solidFill>
                <a:latin typeface="Lucida Sans Unicode"/>
                <a:cs typeface="Lucida Sans Unicode"/>
              </a:rPr>
              <a:t>r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.</a:t>
            </a:r>
            <a:endParaRPr sz="3450">
              <a:latin typeface="Lucida Sans Unicode"/>
              <a:cs typeface="Lucida Sans Unicode"/>
            </a:endParaRPr>
          </a:p>
          <a:p>
            <a:pPr marL="12700" marR="5080">
              <a:lnSpc>
                <a:spcPct val="101600"/>
              </a:lnSpc>
              <a:spcBef>
                <a:spcPts val="4205"/>
              </a:spcBef>
            </a:pPr>
            <a:r>
              <a:rPr sz="3450" spc="-170" dirty="0">
                <a:solidFill>
                  <a:srgbClr val="C3CBDA"/>
                </a:solidFill>
                <a:latin typeface="Lucida Sans Unicode"/>
                <a:cs typeface="Lucida Sans Unicode"/>
              </a:rPr>
              <a:t>Individual 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control </a:t>
            </a:r>
            <a:r>
              <a:rPr sz="3450" spc="-130" dirty="0">
                <a:solidFill>
                  <a:srgbClr val="C3CBDA"/>
                </a:solidFill>
                <a:latin typeface="Lucida Sans Unicode"/>
                <a:cs typeface="Lucida Sans Unicode"/>
              </a:rPr>
              <a:t>plane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components </a:t>
            </a:r>
            <a:r>
              <a:rPr sz="3450" spc="-40" dirty="0">
                <a:solidFill>
                  <a:srgbClr val="C3CBDA"/>
                </a:solidFill>
                <a:latin typeface="Lucida Sans Unicode"/>
                <a:cs typeface="Lucida Sans Unicode"/>
              </a:rPr>
              <a:t>can </a:t>
            </a:r>
            <a:r>
              <a:rPr sz="3450" spc="-229" dirty="0">
                <a:solidFill>
                  <a:srgbClr val="C3CBDA"/>
                </a:solidFill>
                <a:latin typeface="Lucida Sans Unicode"/>
                <a:cs typeface="Lucida Sans Unicode"/>
              </a:rPr>
              <a:t>run </a:t>
            </a:r>
            <a:r>
              <a:rPr sz="3450" spc="-108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on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75" dirty="0">
                <a:solidFill>
                  <a:srgbClr val="C3CBDA"/>
                </a:solidFill>
                <a:latin typeface="Lucida Sans Unicode"/>
                <a:cs typeface="Lucida Sans Unicode"/>
              </a:rPr>
              <a:t>any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machine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200" dirty="0">
                <a:solidFill>
                  <a:srgbClr val="C3CBDA"/>
                </a:solidFill>
                <a:latin typeface="Lucida Sans Unicode"/>
                <a:cs typeface="Lucida Sans Unicode"/>
              </a:rPr>
              <a:t>in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70" dirty="0">
                <a:solidFill>
                  <a:srgbClr val="C3CBDA"/>
                </a:solidFill>
                <a:latin typeface="Lucida Sans Unicode"/>
                <a:cs typeface="Lucida Sans Unicode"/>
              </a:rPr>
              <a:t>the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0" dirty="0">
                <a:solidFill>
                  <a:srgbClr val="C3CBDA"/>
                </a:solidFill>
                <a:latin typeface="Lucida Sans Unicode"/>
                <a:cs typeface="Lucida Sans Unicode"/>
              </a:rPr>
              <a:t>cluster,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35" dirty="0">
                <a:solidFill>
                  <a:srgbClr val="C3CBDA"/>
                </a:solidFill>
                <a:latin typeface="Lucida Sans Unicode"/>
                <a:cs typeface="Lucida Sans Unicode"/>
              </a:rPr>
              <a:t>but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50" dirty="0">
                <a:solidFill>
                  <a:srgbClr val="C3CBDA"/>
                </a:solidFill>
                <a:latin typeface="Lucida Sans Unicode"/>
                <a:cs typeface="Lucida Sans Unicode"/>
              </a:rPr>
              <a:t>usually</a:t>
            </a:r>
            <a:r>
              <a:rPr sz="3450" spc="-32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85" dirty="0">
                <a:solidFill>
                  <a:srgbClr val="C3CBDA"/>
                </a:solidFill>
                <a:latin typeface="Lucida Sans Unicode"/>
                <a:cs typeface="Lucida Sans Unicode"/>
              </a:rPr>
              <a:t>are </a:t>
            </a:r>
            <a:r>
              <a:rPr sz="3450" spc="-107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95" dirty="0">
                <a:solidFill>
                  <a:srgbClr val="C3CBDA"/>
                </a:solidFill>
                <a:latin typeface="Lucida Sans Unicode"/>
                <a:cs typeface="Lucida Sans Unicode"/>
              </a:rPr>
              <a:t>run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on</a:t>
            </a:r>
            <a:r>
              <a:rPr sz="3450" spc="-330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85" dirty="0">
                <a:solidFill>
                  <a:srgbClr val="C3CBDA"/>
                </a:solidFill>
                <a:latin typeface="Lucida Sans Unicode"/>
                <a:cs typeface="Lucida Sans Unicode"/>
              </a:rPr>
              <a:t>dedicated</a:t>
            </a:r>
            <a:r>
              <a:rPr sz="3450" spc="-315" dirty="0">
                <a:solidFill>
                  <a:srgbClr val="C3CBDA"/>
                </a:solidFill>
                <a:latin typeface="Lucida Sans Unicode"/>
                <a:cs typeface="Lucida Sans Unicode"/>
              </a:rPr>
              <a:t> </a:t>
            </a:r>
            <a:r>
              <a:rPr sz="345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controller</a:t>
            </a:r>
            <a:r>
              <a:rPr sz="3450" spc="-3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450" spc="-140" dirty="0">
                <a:solidFill>
                  <a:srgbClr val="C3CBDA"/>
                </a:solidFill>
                <a:latin typeface="Lucida Sans Unicode"/>
                <a:cs typeface="Lucida Sans Unicode"/>
              </a:rPr>
              <a:t>machines.</a:t>
            </a:r>
            <a:endParaRPr sz="34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5532</TotalTime>
  <Words>561</Words>
  <Application>Microsoft Macintosh PowerPoint</Application>
  <PresentationFormat>Custom</PresentationFormat>
  <Paragraphs>65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Lucida Sans Unicode</vt:lpstr>
      <vt:lpstr>Tahoma</vt:lpstr>
      <vt:lpstr>Office Theme</vt:lpstr>
      <vt:lpstr>K8s Basics</vt:lpstr>
      <vt:lpstr>K8s Basics</vt:lpstr>
      <vt:lpstr>PowerPoint Presentation</vt:lpstr>
      <vt:lpstr>What Does</vt:lpstr>
      <vt:lpstr>K8s Cluster</vt:lpstr>
      <vt:lpstr>PowerPoint Presentation</vt:lpstr>
      <vt:lpstr>PowerPoint Presentation</vt:lpstr>
      <vt:lpstr>K8s Control Plane</vt:lpstr>
      <vt:lpstr>K8s Control Plane</vt:lpstr>
      <vt:lpstr>K8s Control Plane</vt:lpstr>
      <vt:lpstr>K8s Control Plane</vt:lpstr>
      <vt:lpstr>PowerPoint Presentation</vt:lpstr>
      <vt:lpstr>K8s Control Plane</vt:lpstr>
      <vt:lpstr>K8s Control Plane</vt:lpstr>
      <vt:lpstr>K8s Nodes</vt:lpstr>
      <vt:lpstr>K8s Nodes</vt:lpstr>
      <vt:lpstr>K8s Nodes</vt:lpstr>
      <vt:lpstr>K8s Nodes</vt:lpstr>
      <vt:lpstr>K8s Nodes</vt:lpstr>
      <vt:lpstr>K8s Architecture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K8s Basics - Quick</dc:title>
  <cp:lastModifiedBy>HH3546</cp:lastModifiedBy>
  <cp:revision>3</cp:revision>
  <dcterms:created xsi:type="dcterms:W3CDTF">2022-04-19T20:26:22Z</dcterms:created>
  <dcterms:modified xsi:type="dcterms:W3CDTF">2022-04-24T21:02:54Z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2020-12-07T00:00:00Z</vt:filetime>
  </property>
  <property fmtid="{D5CDD505-2E9C-101B-9397-08002B2CF9AE}" pid="3" name="Creator">
    <vt:lpwstr>Keynote</vt:lpwstr>
  </property>
  <property fmtid="{D5CDD505-2E9C-101B-9397-08002B2CF9AE}" pid="4" name="LastSaved">
    <vt:filetime>2022-04-19T00:00:00Z</vt:filetime>
  </property>
</Properties>
</file>